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6"/>
    <p:sldId id="257" r:id="rId7"/>
    <p:sldId id="258" r:id="rId8"/>
    <p:sldId id="259" r:id="rId9"/>
    <p:sldId id="260" r:id="rId10"/>
    <p:sldId id="261" r:id="rId11"/>
    <p:sldId id="262" r:id="rId5"/>
    <p:sldId id="263" r:id="rId4"/>
    <p:sldId id="264" r:id="rId3"/>
    <p:sldId id="265" r:id="rId2"/>
    <p:sldId id="266" r:id="rId16"/>
    <p:sldId id="267" r:id="rId17"/>
    <p:sldId id="268" r:id="rId18"/>
    <p:sldId id="269" r:id="rId19"/>
    <p:sldId id="270" r:id="rId20"/>
    <p:sldId id="271" r:id="rId21"/>
    <p:sldId id="272" r:id="rId22"/>
    <p:sldId id="273" r:id="rId23"/>
    <p:sldId id="274" r:id="rId24"/>
    <p:sldId id="275" r:id="rId2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49"/>
    <a:srgbClr val="ECEAD1"/>
    <a:srgbClr val="CFC493"/>
    <a:srgbClr val="006747"/>
    <a:srgbClr val="466069"/>
    <a:srgbClr val="7E96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78"/>
    <p:restoredTop sz="94674"/>
  </p:normalViewPr>
  <p:slideViewPr>
    <p:cSldViewPr snapToGrid="0" snapToObjects="1">
      <p:cViewPr varScale="1">
        <p:scale>
          <a:sx n="103" d="100"/>
          <a:sy n="103" d="100"/>
        </p:scale>
        <p:origin x="355"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0.xml"/><Relationship Id="rId3" Type="http://schemas.openxmlformats.org/officeDocument/2006/relationships/slide" Target="slides/slide9.xml"/><Relationship Id="rId4" Type="http://schemas.openxmlformats.org/officeDocument/2006/relationships/slide" Target="slides/slide8.xml"/><Relationship Id="rId5" Type="http://schemas.openxmlformats.org/officeDocument/2006/relationships/slide" Target="slides/slide7.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Full Logo-1">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662436F-7E1C-4543-917F-2DB7AF9C0AEB}"/>
              </a:ext>
            </a:extLst>
          </p:cNvPr>
          <p:cNvSpPr>
            <a:spLocks noGrp="1"/>
          </p:cNvSpPr>
          <p:nvPr>
            <p:ph type="title" hasCustomPrompt="1"/>
          </p:nvPr>
        </p:nvSpPr>
        <p:spPr>
          <a:xfrm>
            <a:off x="623888" y="470006"/>
            <a:ext cx="7886700" cy="1512038"/>
          </a:xfrm>
        </p:spPr>
        <p:txBody>
          <a:bodyPr anchor="b"/>
          <a:lstStyle>
            <a:lvl1pPr>
              <a:defRPr sz="4500">
                <a:solidFill>
                  <a:schemeClr val="bg1"/>
                </a:solidFill>
              </a:defRPr>
            </a:lvl1pPr>
          </a:lstStyle>
          <a:p>
            <a:r>
              <a:rPr lang="en-US" dirty="0"/>
              <a:t>Title Goes Here</a:t>
            </a:r>
          </a:p>
        </p:txBody>
      </p:sp>
      <p:sp>
        <p:nvSpPr>
          <p:cNvPr id="8" name="Text Placeholder 2">
            <a:extLst>
              <a:ext uri="{FF2B5EF4-FFF2-40B4-BE49-F238E27FC236}">
                <a16:creationId xmlns:a16="http://schemas.microsoft.com/office/drawing/2014/main" id="{8707FAF2-9310-E64A-BF65-F16E6CD04232}"/>
              </a:ext>
            </a:extLst>
          </p:cNvPr>
          <p:cNvSpPr>
            <a:spLocks noGrp="1"/>
          </p:cNvSpPr>
          <p:nvPr>
            <p:ph type="body" idx="1" hasCustomPrompt="1"/>
          </p:nvPr>
        </p:nvSpPr>
        <p:spPr>
          <a:xfrm>
            <a:off x="623888" y="2002285"/>
            <a:ext cx="7886700" cy="562570"/>
          </a:xfrm>
        </p:spPr>
        <p:txBody>
          <a:bodyPr>
            <a:normAutofit/>
          </a:bodyPr>
          <a:lstStyle>
            <a:lvl1pPr marL="0" indent="0">
              <a:buNone/>
              <a:defRPr sz="1600" b="1" spc="10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SUBTITLE GOES HERE</a:t>
            </a:r>
          </a:p>
        </p:txBody>
      </p:sp>
      <p:sp>
        <p:nvSpPr>
          <p:cNvPr id="9" name="Text Placeholder 2">
            <a:extLst>
              <a:ext uri="{FF2B5EF4-FFF2-40B4-BE49-F238E27FC236}">
                <a16:creationId xmlns:a16="http://schemas.microsoft.com/office/drawing/2014/main" id="{8D488C8C-1B01-554E-ACC6-8C39DB14C6A2}"/>
              </a:ext>
            </a:extLst>
          </p:cNvPr>
          <p:cNvSpPr>
            <a:spLocks noGrp="1"/>
          </p:cNvSpPr>
          <p:nvPr>
            <p:ph type="body" idx="11" hasCustomPrompt="1"/>
          </p:nvPr>
        </p:nvSpPr>
        <p:spPr>
          <a:xfrm>
            <a:off x="623888" y="4409631"/>
            <a:ext cx="7886700" cy="297332"/>
          </a:xfrm>
        </p:spPr>
        <p:txBody>
          <a:bodyPr>
            <a:normAutofit/>
          </a:bodyPr>
          <a:lstStyle>
            <a:lvl1pPr marL="0" indent="0">
              <a:buNone/>
              <a:defRPr sz="1400" b="0">
                <a:solidFill>
                  <a:srgbClr val="ECEAD1"/>
                </a:solidFill>
                <a:effectLs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Presenter Name | Date</a:t>
            </a:r>
          </a:p>
        </p:txBody>
      </p:sp>
    </p:spTree>
    <p:extLst>
      <p:ext uri="{BB962C8B-B14F-4D97-AF65-F5344CB8AC3E}">
        <p14:creationId xmlns:p14="http://schemas.microsoft.com/office/powerpoint/2010/main" val="4125845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Full Logo-2">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8ED12-1E52-6C4E-9F94-C31ED28A5BD2}"/>
              </a:ext>
            </a:extLst>
          </p:cNvPr>
          <p:cNvSpPr>
            <a:spLocks noGrp="1"/>
          </p:cNvSpPr>
          <p:nvPr>
            <p:ph type="title" hasCustomPrompt="1"/>
          </p:nvPr>
        </p:nvSpPr>
        <p:spPr>
          <a:xfrm>
            <a:off x="623888" y="467360"/>
            <a:ext cx="7886700" cy="1087964"/>
          </a:xfrm>
        </p:spPr>
        <p:txBody>
          <a:bodyPr anchor="b"/>
          <a:lstStyle>
            <a:lvl1pPr algn="r">
              <a:defRPr sz="4500">
                <a:solidFill>
                  <a:schemeClr val="bg1"/>
                </a:solidFill>
              </a:defRPr>
            </a:lvl1pPr>
          </a:lstStyle>
          <a:p>
            <a:r>
              <a:rPr lang="en-US" dirty="0"/>
              <a:t>Title Goes Here</a:t>
            </a:r>
          </a:p>
        </p:txBody>
      </p:sp>
      <p:sp>
        <p:nvSpPr>
          <p:cNvPr id="3" name="Text Placeholder 2">
            <a:extLst>
              <a:ext uri="{FF2B5EF4-FFF2-40B4-BE49-F238E27FC236}">
                <a16:creationId xmlns:a16="http://schemas.microsoft.com/office/drawing/2014/main" id="{8ADF4F18-B776-DD4E-AAD8-649F4A38F1E6}"/>
              </a:ext>
            </a:extLst>
          </p:cNvPr>
          <p:cNvSpPr>
            <a:spLocks noGrp="1"/>
          </p:cNvSpPr>
          <p:nvPr>
            <p:ph type="body" idx="1" hasCustomPrompt="1"/>
          </p:nvPr>
        </p:nvSpPr>
        <p:spPr>
          <a:xfrm>
            <a:off x="623888" y="1575565"/>
            <a:ext cx="7886700" cy="562570"/>
          </a:xfrm>
        </p:spPr>
        <p:txBody>
          <a:bodyPr>
            <a:normAutofit/>
          </a:bodyPr>
          <a:lstStyle>
            <a:lvl1pPr marL="0" indent="0" algn="r">
              <a:buNone/>
              <a:defRPr sz="1600" b="1" spc="10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SUBTITLE GOES HERE</a:t>
            </a:r>
          </a:p>
        </p:txBody>
      </p:sp>
      <p:sp>
        <p:nvSpPr>
          <p:cNvPr id="4" name="Text Placeholder 2">
            <a:extLst>
              <a:ext uri="{FF2B5EF4-FFF2-40B4-BE49-F238E27FC236}">
                <a16:creationId xmlns:a16="http://schemas.microsoft.com/office/drawing/2014/main" id="{8C5BBF53-4D71-3C4A-B4D0-13621C769C28}"/>
              </a:ext>
            </a:extLst>
          </p:cNvPr>
          <p:cNvSpPr>
            <a:spLocks noGrp="1"/>
          </p:cNvSpPr>
          <p:nvPr>
            <p:ph type="body" idx="11" hasCustomPrompt="1"/>
          </p:nvPr>
        </p:nvSpPr>
        <p:spPr>
          <a:xfrm>
            <a:off x="623888" y="2296351"/>
            <a:ext cx="7886700" cy="297332"/>
          </a:xfrm>
        </p:spPr>
        <p:txBody>
          <a:bodyPr>
            <a:normAutofit/>
          </a:bodyPr>
          <a:lstStyle>
            <a:lvl1pPr marL="0" indent="0" algn="r">
              <a:buNone/>
              <a:defRPr sz="1400" b="0">
                <a:solidFill>
                  <a:srgbClr val="ECEAD1"/>
                </a:solidFill>
                <a:effectLs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Presenter Name | Date</a:t>
            </a:r>
          </a:p>
        </p:txBody>
      </p:sp>
    </p:spTree>
    <p:extLst>
      <p:ext uri="{BB962C8B-B14F-4D97-AF65-F5344CB8AC3E}">
        <p14:creationId xmlns:p14="http://schemas.microsoft.com/office/powerpoint/2010/main" val="248287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Logo-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662436F-7E1C-4543-917F-2DB7AF9C0AEB}"/>
              </a:ext>
            </a:extLst>
          </p:cNvPr>
          <p:cNvSpPr>
            <a:spLocks noGrp="1"/>
          </p:cNvSpPr>
          <p:nvPr>
            <p:ph type="title" hasCustomPrompt="1"/>
          </p:nvPr>
        </p:nvSpPr>
        <p:spPr>
          <a:xfrm>
            <a:off x="623888" y="470006"/>
            <a:ext cx="7886700" cy="1512038"/>
          </a:xfrm>
        </p:spPr>
        <p:txBody>
          <a:bodyPr anchor="b"/>
          <a:lstStyle>
            <a:lvl1pPr>
              <a:defRPr sz="4500">
                <a:solidFill>
                  <a:schemeClr val="bg1"/>
                </a:solidFill>
              </a:defRPr>
            </a:lvl1pPr>
          </a:lstStyle>
          <a:p>
            <a:r>
              <a:rPr lang="en-US" dirty="0"/>
              <a:t>Title Goes Here</a:t>
            </a:r>
          </a:p>
        </p:txBody>
      </p:sp>
      <p:sp>
        <p:nvSpPr>
          <p:cNvPr id="8" name="Text Placeholder 2">
            <a:extLst>
              <a:ext uri="{FF2B5EF4-FFF2-40B4-BE49-F238E27FC236}">
                <a16:creationId xmlns:a16="http://schemas.microsoft.com/office/drawing/2014/main" id="{8707FAF2-9310-E64A-BF65-F16E6CD04232}"/>
              </a:ext>
            </a:extLst>
          </p:cNvPr>
          <p:cNvSpPr>
            <a:spLocks noGrp="1"/>
          </p:cNvSpPr>
          <p:nvPr>
            <p:ph type="body" idx="1" hasCustomPrompt="1"/>
          </p:nvPr>
        </p:nvSpPr>
        <p:spPr>
          <a:xfrm>
            <a:off x="623888" y="2002285"/>
            <a:ext cx="7886700" cy="562570"/>
          </a:xfrm>
        </p:spPr>
        <p:txBody>
          <a:bodyPr>
            <a:normAutofit/>
          </a:bodyPr>
          <a:lstStyle>
            <a:lvl1pPr marL="0" indent="0">
              <a:buNone/>
              <a:defRPr sz="1600" b="1" spc="10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SUBTITLE GOES HERE</a:t>
            </a:r>
          </a:p>
        </p:txBody>
      </p:sp>
      <p:sp>
        <p:nvSpPr>
          <p:cNvPr id="9" name="Text Placeholder 2">
            <a:extLst>
              <a:ext uri="{FF2B5EF4-FFF2-40B4-BE49-F238E27FC236}">
                <a16:creationId xmlns:a16="http://schemas.microsoft.com/office/drawing/2014/main" id="{8D488C8C-1B01-554E-ACC6-8C39DB14C6A2}"/>
              </a:ext>
            </a:extLst>
          </p:cNvPr>
          <p:cNvSpPr>
            <a:spLocks noGrp="1"/>
          </p:cNvSpPr>
          <p:nvPr>
            <p:ph type="body" idx="11" hasCustomPrompt="1"/>
          </p:nvPr>
        </p:nvSpPr>
        <p:spPr>
          <a:xfrm>
            <a:off x="623888" y="4409631"/>
            <a:ext cx="7886700" cy="297332"/>
          </a:xfrm>
        </p:spPr>
        <p:txBody>
          <a:bodyPr>
            <a:normAutofit/>
          </a:bodyPr>
          <a:lstStyle>
            <a:lvl1pPr marL="0" indent="0">
              <a:buNone/>
              <a:defRPr sz="1400" b="0">
                <a:solidFill>
                  <a:srgbClr val="ECEAD1"/>
                </a:solidFill>
                <a:effectLs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Presenter Name | Date</a:t>
            </a:r>
          </a:p>
        </p:txBody>
      </p:sp>
    </p:spTree>
    <p:extLst>
      <p:ext uri="{BB962C8B-B14F-4D97-AF65-F5344CB8AC3E}">
        <p14:creationId xmlns:p14="http://schemas.microsoft.com/office/powerpoint/2010/main" val="3196963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Logo-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8ED12-1E52-6C4E-9F94-C31ED28A5BD2}"/>
              </a:ext>
            </a:extLst>
          </p:cNvPr>
          <p:cNvSpPr>
            <a:spLocks noGrp="1"/>
          </p:cNvSpPr>
          <p:nvPr>
            <p:ph type="title" hasCustomPrompt="1"/>
          </p:nvPr>
        </p:nvSpPr>
        <p:spPr>
          <a:xfrm>
            <a:off x="623888" y="467360"/>
            <a:ext cx="7886700" cy="1087964"/>
          </a:xfrm>
        </p:spPr>
        <p:txBody>
          <a:bodyPr anchor="b"/>
          <a:lstStyle>
            <a:lvl1pPr algn="r">
              <a:defRPr sz="4500">
                <a:solidFill>
                  <a:schemeClr val="bg1"/>
                </a:solidFill>
              </a:defRPr>
            </a:lvl1pPr>
          </a:lstStyle>
          <a:p>
            <a:r>
              <a:rPr lang="en-US" dirty="0"/>
              <a:t>Title Goes Here</a:t>
            </a:r>
          </a:p>
        </p:txBody>
      </p:sp>
      <p:sp>
        <p:nvSpPr>
          <p:cNvPr id="3" name="Text Placeholder 2">
            <a:extLst>
              <a:ext uri="{FF2B5EF4-FFF2-40B4-BE49-F238E27FC236}">
                <a16:creationId xmlns:a16="http://schemas.microsoft.com/office/drawing/2014/main" id="{8ADF4F18-B776-DD4E-AAD8-649F4A38F1E6}"/>
              </a:ext>
            </a:extLst>
          </p:cNvPr>
          <p:cNvSpPr>
            <a:spLocks noGrp="1"/>
          </p:cNvSpPr>
          <p:nvPr>
            <p:ph type="body" idx="1" hasCustomPrompt="1"/>
          </p:nvPr>
        </p:nvSpPr>
        <p:spPr>
          <a:xfrm>
            <a:off x="623888" y="1575565"/>
            <a:ext cx="7886700" cy="562570"/>
          </a:xfrm>
        </p:spPr>
        <p:txBody>
          <a:bodyPr>
            <a:normAutofit/>
          </a:bodyPr>
          <a:lstStyle>
            <a:lvl1pPr marL="0" indent="0" algn="r">
              <a:buNone/>
              <a:defRPr sz="1600" b="1" spc="100" baseline="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SUBTITLE GOES HERE</a:t>
            </a:r>
          </a:p>
        </p:txBody>
      </p:sp>
      <p:sp>
        <p:nvSpPr>
          <p:cNvPr id="4" name="Text Placeholder 2">
            <a:extLst>
              <a:ext uri="{FF2B5EF4-FFF2-40B4-BE49-F238E27FC236}">
                <a16:creationId xmlns:a16="http://schemas.microsoft.com/office/drawing/2014/main" id="{8C5BBF53-4D71-3C4A-B4D0-13621C769C28}"/>
              </a:ext>
            </a:extLst>
          </p:cNvPr>
          <p:cNvSpPr>
            <a:spLocks noGrp="1"/>
          </p:cNvSpPr>
          <p:nvPr>
            <p:ph type="body" idx="11" hasCustomPrompt="1"/>
          </p:nvPr>
        </p:nvSpPr>
        <p:spPr>
          <a:xfrm>
            <a:off x="623888" y="2296351"/>
            <a:ext cx="7886700" cy="297332"/>
          </a:xfrm>
        </p:spPr>
        <p:txBody>
          <a:bodyPr>
            <a:normAutofit/>
          </a:bodyPr>
          <a:lstStyle>
            <a:lvl1pPr marL="0" indent="0" algn="r">
              <a:buNone/>
              <a:defRPr sz="1400" b="0">
                <a:solidFill>
                  <a:srgbClr val="ECEAD1"/>
                </a:solidFill>
                <a:effectLs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Presenter Name | Date</a:t>
            </a:r>
          </a:p>
        </p:txBody>
      </p:sp>
    </p:spTree>
    <p:extLst>
      <p:ext uri="{BB962C8B-B14F-4D97-AF65-F5344CB8AC3E}">
        <p14:creationId xmlns:p14="http://schemas.microsoft.com/office/powerpoint/2010/main" val="43853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Logo-1">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575352"/>
            <a:ext cx="7886700" cy="692663"/>
          </a:xfrm>
        </p:spPr>
        <p:txBody>
          <a:bodyPr/>
          <a:lstStyle>
            <a:lvl1pPr>
              <a:defRPr>
                <a:solidFill>
                  <a:srgbClr val="006747"/>
                </a:solidFill>
              </a:defRPr>
            </a:lvl1pPr>
          </a:lstStyle>
          <a:p>
            <a:r>
              <a:rPr lang="en-US" dirty="0"/>
              <a:t>Header Goes Here</a:t>
            </a:r>
          </a:p>
        </p:txBody>
      </p:sp>
      <p:sp>
        <p:nvSpPr>
          <p:cNvPr id="3" name="Content Placeholder 2"/>
          <p:cNvSpPr>
            <a:spLocks noGrp="1"/>
          </p:cNvSpPr>
          <p:nvPr>
            <p:ph idx="1"/>
          </p:nvPr>
        </p:nvSpPr>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0F5EC011-0DA0-DB45-996E-85C7F379AB45}" type="slidenum">
              <a:rPr lang="en-US" smtClean="0"/>
              <a:t>‹#›</a:t>
            </a:fld>
            <a:endParaRPr lang="en-US"/>
          </a:p>
        </p:txBody>
      </p:sp>
    </p:spTree>
    <p:extLst>
      <p:ext uri="{BB962C8B-B14F-4D97-AF65-F5344CB8AC3E}">
        <p14:creationId xmlns:p14="http://schemas.microsoft.com/office/powerpoint/2010/main" val="50415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Logo-2">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6747"/>
                </a:solidFill>
              </a:defRPr>
            </a:lvl1pPr>
          </a:lstStyle>
          <a:p>
            <a:r>
              <a:rPr lang="en-US" dirty="0"/>
              <a:t>Header Goes Here</a:t>
            </a:r>
          </a:p>
        </p:txBody>
      </p:sp>
      <p:sp>
        <p:nvSpPr>
          <p:cNvPr id="3" name="Content Placeholder 2"/>
          <p:cNvSpPr>
            <a:spLocks noGrp="1"/>
          </p:cNvSpPr>
          <p:nvPr>
            <p:ph idx="1"/>
          </p:nvPr>
        </p:nvSpPr>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0F5EC011-0DA0-DB45-996E-85C7F379AB45}" type="slidenum">
              <a:rPr lang="en-US" smtClean="0"/>
              <a:t>‹#›</a:t>
            </a:fld>
            <a:endParaRPr lang="en-US" dirty="0"/>
          </a:p>
        </p:txBody>
      </p:sp>
    </p:spTree>
    <p:extLst>
      <p:ext uri="{BB962C8B-B14F-4D97-AF65-F5344CB8AC3E}">
        <p14:creationId xmlns:p14="http://schemas.microsoft.com/office/powerpoint/2010/main" val="275374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6747"/>
                </a:solidFill>
              </a:defRPr>
            </a:lvl1pPr>
          </a:lstStyle>
          <a:p>
            <a:r>
              <a:rPr lang="en-US" dirty="0"/>
              <a:t>Header Goes Here</a:t>
            </a:r>
          </a:p>
        </p:txBody>
      </p:sp>
      <p:sp>
        <p:nvSpPr>
          <p:cNvPr id="3" name="Content Placeholder 2"/>
          <p:cNvSpPr>
            <a:spLocks noGrp="1"/>
          </p:cNvSpPr>
          <p:nvPr>
            <p:ph idx="1"/>
          </p:nvPr>
        </p:nvSpPr>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ACB8BCE3-AF16-6D41-B95F-884EAC5A8EB3}"/>
              </a:ext>
            </a:extLst>
          </p:cNvPr>
          <p:cNvSpPr/>
          <p:nvPr userDrawn="1"/>
        </p:nvSpPr>
        <p:spPr>
          <a:xfrm>
            <a:off x="0" y="0"/>
            <a:ext cx="9144000" cy="139304"/>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0F5EC011-0DA0-DB45-996E-85C7F379AB45}" type="slidenum">
              <a:rPr lang="en-US" smtClean="0"/>
              <a:t>‹#›</a:t>
            </a:fld>
            <a:endParaRPr lang="en-US"/>
          </a:p>
        </p:txBody>
      </p:sp>
    </p:spTree>
    <p:extLst>
      <p:ext uri="{BB962C8B-B14F-4D97-AF65-F5344CB8AC3E}">
        <p14:creationId xmlns:p14="http://schemas.microsoft.com/office/powerpoint/2010/main" val="2180153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6747"/>
                </a:solidFill>
              </a:defRPr>
            </a:lvl1pPr>
          </a:lstStyle>
          <a:p>
            <a:r>
              <a:rPr lang="en-US" dirty="0"/>
              <a:t>Header Goes Here</a:t>
            </a:r>
          </a:p>
        </p:txBody>
      </p:sp>
      <p:sp>
        <p:nvSpPr>
          <p:cNvPr id="3" name="Content Placeholder 2"/>
          <p:cNvSpPr>
            <a:spLocks noGrp="1"/>
          </p:cNvSpPr>
          <p:nvPr>
            <p:ph sz="half" idx="1"/>
          </p:nvPr>
        </p:nvSpPr>
        <p:spPr>
          <a:xfrm>
            <a:off x="628650" y="1369219"/>
            <a:ext cx="3886200" cy="3263504"/>
          </a:xfrm>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0F5EC011-0DA0-DB45-996E-85C7F379AB45}" type="slidenum">
              <a:rPr lang="en-US" smtClean="0"/>
              <a:t>‹#›</a:t>
            </a:fld>
            <a:endParaRPr lang="en-US"/>
          </a:p>
        </p:txBody>
      </p:sp>
      <p:sp>
        <p:nvSpPr>
          <p:cNvPr id="8" name="Rectangle 7">
            <a:extLst>
              <a:ext uri="{FF2B5EF4-FFF2-40B4-BE49-F238E27FC236}">
                <a16:creationId xmlns:a16="http://schemas.microsoft.com/office/drawing/2014/main" id="{58982119-F744-1E4F-96A4-52E6E6E53056}"/>
              </a:ext>
            </a:extLst>
          </p:cNvPr>
          <p:cNvSpPr/>
          <p:nvPr userDrawn="1"/>
        </p:nvSpPr>
        <p:spPr>
          <a:xfrm>
            <a:off x="0" y="0"/>
            <a:ext cx="9144000" cy="139304"/>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4935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73844"/>
            <a:ext cx="7886700" cy="994172"/>
          </a:xfrm>
        </p:spPr>
        <p:txBody>
          <a:bodyPr/>
          <a:lstStyle>
            <a:lvl1pPr>
              <a:defRPr>
                <a:solidFill>
                  <a:srgbClr val="006747"/>
                </a:solidFill>
              </a:defRPr>
            </a:lvl1pPr>
          </a:lstStyle>
          <a:p>
            <a:r>
              <a:rPr lang="en-US" dirty="0"/>
              <a:t>Header Goes Here</a:t>
            </a:r>
          </a:p>
        </p:txBody>
      </p:sp>
      <p:sp>
        <p:nvSpPr>
          <p:cNvPr id="8" name="Rectangle 7">
            <a:extLst>
              <a:ext uri="{FF2B5EF4-FFF2-40B4-BE49-F238E27FC236}">
                <a16:creationId xmlns:a16="http://schemas.microsoft.com/office/drawing/2014/main" id="{ACB8BCE3-AF16-6D41-B95F-884EAC5A8EB3}"/>
              </a:ext>
            </a:extLst>
          </p:cNvPr>
          <p:cNvSpPr/>
          <p:nvPr userDrawn="1"/>
        </p:nvSpPr>
        <p:spPr>
          <a:xfrm>
            <a:off x="1" y="0"/>
            <a:ext cx="179462" cy="5143500"/>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fld id="{0F5EC011-0DA0-DB45-996E-85C7F379AB45}" type="slidenum">
              <a:rPr lang="en-US" smtClean="0"/>
              <a:t>‹#›</a:t>
            </a:fld>
            <a:endParaRPr lang="en-US"/>
          </a:p>
        </p:txBody>
      </p:sp>
      <p:sp>
        <p:nvSpPr>
          <p:cNvPr id="7" name="Content Placeholder 3">
            <a:extLst>
              <a:ext uri="{FF2B5EF4-FFF2-40B4-BE49-F238E27FC236}">
                <a16:creationId xmlns:a16="http://schemas.microsoft.com/office/drawing/2014/main" id="{5BB23591-16BE-954D-B59B-91BFDA6632C9}"/>
              </a:ext>
            </a:extLst>
          </p:cNvPr>
          <p:cNvSpPr>
            <a:spLocks noGrp="1"/>
          </p:cNvSpPr>
          <p:nvPr>
            <p:ph sz="half" idx="2"/>
          </p:nvPr>
        </p:nvSpPr>
        <p:spPr>
          <a:xfrm>
            <a:off x="4629150" y="1369219"/>
            <a:ext cx="3886200" cy="3263504"/>
          </a:xfrm>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4">
            <a:extLst>
              <a:ext uri="{FF2B5EF4-FFF2-40B4-BE49-F238E27FC236}">
                <a16:creationId xmlns:a16="http://schemas.microsoft.com/office/drawing/2014/main" id="{BE2CF947-D569-5840-90FE-2AE8871A80C0}"/>
              </a:ext>
            </a:extLst>
          </p:cNvPr>
          <p:cNvSpPr>
            <a:spLocks noGrp="1"/>
          </p:cNvSpPr>
          <p:nvPr>
            <p:ph type="pic" sz="quarter" idx="13"/>
          </p:nvPr>
        </p:nvSpPr>
        <p:spPr>
          <a:xfrm>
            <a:off x="628650" y="1369219"/>
            <a:ext cx="3874984" cy="3263504"/>
          </a:xfrm>
        </p:spPr>
        <p:txBody>
          <a:bodyPr/>
          <a:lstStyle/>
          <a:p>
            <a:r>
              <a:rPr lang="en-US"/>
              <a:t>Click icon to add picture</a:t>
            </a:r>
          </a:p>
        </p:txBody>
      </p:sp>
    </p:spTree>
    <p:extLst>
      <p:ext uri="{BB962C8B-B14F-4D97-AF65-F5344CB8AC3E}">
        <p14:creationId xmlns:p14="http://schemas.microsoft.com/office/powerpoint/2010/main" val="183811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3">
    <p:bg>
      <p:bgPr>
        <a:solidFill>
          <a:srgbClr val="ECEAD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006747"/>
                </a:solidFill>
              </a:defRPr>
            </a:lvl1pPr>
          </a:lstStyle>
          <a:p>
            <a:r>
              <a:rPr lang="en-US" dirty="0"/>
              <a:t>Header Goes Here</a:t>
            </a:r>
          </a:p>
        </p:txBody>
      </p:sp>
      <p:sp>
        <p:nvSpPr>
          <p:cNvPr id="3" name="Content Placeholder 2"/>
          <p:cNvSpPr>
            <a:spLocks noGrp="1"/>
          </p:cNvSpPr>
          <p:nvPr>
            <p:ph sz="half" idx="1"/>
          </p:nvPr>
        </p:nvSpPr>
        <p:spPr>
          <a:xfrm>
            <a:off x="628650" y="1369219"/>
            <a:ext cx="3886200" cy="3263504"/>
          </a:xfrm>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0F5EC011-0DA0-DB45-996E-85C7F379AB45}" type="slidenum">
              <a:rPr lang="en-US" smtClean="0"/>
              <a:t>‹#›</a:t>
            </a:fld>
            <a:endParaRPr lang="en-US"/>
          </a:p>
        </p:txBody>
      </p:sp>
      <p:sp>
        <p:nvSpPr>
          <p:cNvPr id="8" name="Rectangle 7">
            <a:extLst>
              <a:ext uri="{FF2B5EF4-FFF2-40B4-BE49-F238E27FC236}">
                <a16:creationId xmlns:a16="http://schemas.microsoft.com/office/drawing/2014/main" id="{58982119-F744-1E4F-96A4-52E6E6E53056}"/>
              </a:ext>
            </a:extLst>
          </p:cNvPr>
          <p:cNvSpPr/>
          <p:nvPr userDrawn="1"/>
        </p:nvSpPr>
        <p:spPr>
          <a:xfrm>
            <a:off x="0" y="0"/>
            <a:ext cx="9144000" cy="139304"/>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1482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73844"/>
            <a:ext cx="7886700" cy="994172"/>
          </a:xfrm>
        </p:spPr>
        <p:txBody>
          <a:bodyPr/>
          <a:lstStyle>
            <a:lvl1pPr>
              <a:defRPr>
                <a:solidFill>
                  <a:srgbClr val="006747"/>
                </a:solidFill>
              </a:defRPr>
            </a:lvl1pPr>
          </a:lstStyle>
          <a:p>
            <a:r>
              <a:rPr lang="en-US" dirty="0"/>
              <a:t>Header Goes Here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solidFill>
                  <a:srgbClr val="00674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solidFill>
                  <a:srgbClr val="006747"/>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lvl1pPr>
              <a:defRPr>
                <a:solidFill>
                  <a:srgbClr val="466069"/>
                </a:solidFill>
              </a:defRPr>
            </a:lvl1pPr>
            <a:lvl2pPr>
              <a:defRPr>
                <a:solidFill>
                  <a:srgbClr val="466069"/>
                </a:solidFill>
              </a:defRPr>
            </a:lvl2pPr>
            <a:lvl3pPr>
              <a:defRPr>
                <a:solidFill>
                  <a:srgbClr val="466069"/>
                </a:solidFill>
              </a:defRPr>
            </a:lvl3pPr>
            <a:lvl4pPr>
              <a:defRPr>
                <a:solidFill>
                  <a:srgbClr val="466069"/>
                </a:solidFill>
              </a:defRPr>
            </a:lvl4pPr>
            <a:lvl5pPr>
              <a:defRPr>
                <a:solidFill>
                  <a:srgbClr val="46606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0F5EC011-0DA0-DB45-996E-85C7F379AB45}" type="slidenum">
              <a:rPr lang="en-US" smtClean="0"/>
              <a:t>‹#›</a:t>
            </a:fld>
            <a:endParaRPr lang="en-US" dirty="0"/>
          </a:p>
        </p:txBody>
      </p:sp>
      <p:sp>
        <p:nvSpPr>
          <p:cNvPr id="10" name="Rectangle 9">
            <a:extLst>
              <a:ext uri="{FF2B5EF4-FFF2-40B4-BE49-F238E27FC236}">
                <a16:creationId xmlns:a16="http://schemas.microsoft.com/office/drawing/2014/main" id="{DEE8CF8B-D494-CC47-8E2D-52DC8E8EF28F}"/>
              </a:ext>
            </a:extLst>
          </p:cNvPr>
          <p:cNvSpPr/>
          <p:nvPr userDrawn="1"/>
        </p:nvSpPr>
        <p:spPr>
          <a:xfrm>
            <a:off x="0" y="0"/>
            <a:ext cx="9144000" cy="139304"/>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2911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ection Header-Green">
    <p:bg>
      <p:bgPr>
        <a:solidFill>
          <a:srgbClr val="00674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011204"/>
            <a:ext cx="7886700" cy="994172"/>
          </a:xfrm>
        </p:spPr>
        <p:txBody>
          <a:bodyPr/>
          <a:lstStyle>
            <a:lvl1pPr algn="ctr">
              <a:defRPr>
                <a:solidFill>
                  <a:schemeClr val="bg1"/>
                </a:solidFill>
              </a:defRPr>
            </a:lvl1pPr>
          </a:lstStyle>
          <a:p>
            <a:r>
              <a:rPr lang="en-US" dirty="0"/>
              <a:t>Simple Break Section</a:t>
            </a:r>
          </a:p>
        </p:txBody>
      </p:sp>
    </p:spTree>
    <p:extLst>
      <p:ext uri="{BB962C8B-B14F-4D97-AF65-F5344CB8AC3E}">
        <p14:creationId xmlns:p14="http://schemas.microsoft.com/office/powerpoint/2010/main" val="166376429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Section Header-Gray">
    <p:bg>
      <p:bgPr>
        <a:solidFill>
          <a:srgbClr val="7E96A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011204"/>
            <a:ext cx="7886700" cy="994172"/>
          </a:xfrm>
        </p:spPr>
        <p:txBody>
          <a:bodyPr/>
          <a:lstStyle>
            <a:lvl1pPr algn="ctr">
              <a:defRPr>
                <a:solidFill>
                  <a:schemeClr val="bg1"/>
                </a:solidFill>
              </a:defRPr>
            </a:lvl1pPr>
          </a:lstStyle>
          <a:p>
            <a:r>
              <a:rPr lang="en-US" dirty="0"/>
              <a:t>Simple Break Section</a:t>
            </a:r>
          </a:p>
        </p:txBody>
      </p:sp>
    </p:spTree>
    <p:extLst>
      <p:ext uri="{BB962C8B-B14F-4D97-AF65-F5344CB8AC3E}">
        <p14:creationId xmlns:p14="http://schemas.microsoft.com/office/powerpoint/2010/main" val="299048358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Phot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A3B7135-3D78-0E4B-9C26-9E7303734618}"/>
              </a:ext>
            </a:extLst>
          </p:cNvPr>
          <p:cNvSpPr/>
          <p:nvPr userDrawn="1"/>
        </p:nvSpPr>
        <p:spPr>
          <a:xfrm>
            <a:off x="182880" y="219456"/>
            <a:ext cx="8750808" cy="4754880"/>
          </a:xfrm>
          <a:prstGeom prst="rect">
            <a:avLst/>
          </a:prstGeom>
          <a:solidFill>
            <a:srgbClr val="00674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5" name="Title 1">
            <a:extLst>
              <a:ext uri="{FF2B5EF4-FFF2-40B4-BE49-F238E27FC236}">
                <a16:creationId xmlns:a16="http://schemas.microsoft.com/office/drawing/2014/main" id="{252DF257-01E2-CC4F-84E8-92951174BDE6}"/>
              </a:ext>
            </a:extLst>
          </p:cNvPr>
          <p:cNvSpPr>
            <a:spLocks noGrp="1"/>
          </p:cNvSpPr>
          <p:nvPr>
            <p:ph type="title" hasCustomPrompt="1"/>
          </p:nvPr>
        </p:nvSpPr>
        <p:spPr>
          <a:xfrm>
            <a:off x="628650" y="2011204"/>
            <a:ext cx="7886700" cy="994172"/>
          </a:xfrm>
        </p:spPr>
        <p:txBody>
          <a:bodyPr/>
          <a:lstStyle>
            <a:lvl1pPr algn="ctr">
              <a:defRPr>
                <a:solidFill>
                  <a:schemeClr val="bg1"/>
                </a:solidFill>
              </a:defRPr>
            </a:lvl1pPr>
          </a:lstStyle>
          <a:p>
            <a:r>
              <a:rPr lang="en-US" dirty="0"/>
              <a:t>Simple Break Section</a:t>
            </a:r>
          </a:p>
        </p:txBody>
      </p:sp>
    </p:spTree>
    <p:extLst>
      <p:ext uri="{BB962C8B-B14F-4D97-AF65-F5344CB8AC3E}">
        <p14:creationId xmlns:p14="http://schemas.microsoft.com/office/powerpoint/2010/main" val="1548156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Photo-2">
    <p:bg>
      <p:bgPr>
        <a:solidFill>
          <a:srgbClr val="00674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2011203"/>
            <a:ext cx="3145064" cy="2734967"/>
          </a:xfrm>
        </p:spPr>
        <p:txBody>
          <a:bodyPr anchor="t"/>
          <a:lstStyle>
            <a:lvl1pPr algn="l">
              <a:defRPr>
                <a:solidFill>
                  <a:schemeClr val="bg1"/>
                </a:solidFill>
              </a:defRPr>
            </a:lvl1pPr>
          </a:lstStyle>
          <a:p>
            <a:r>
              <a:rPr lang="en-US" dirty="0"/>
              <a:t>Simple Break Section</a:t>
            </a:r>
          </a:p>
        </p:txBody>
      </p:sp>
      <p:sp>
        <p:nvSpPr>
          <p:cNvPr id="7" name="Picture Placeholder 2">
            <a:extLst>
              <a:ext uri="{FF2B5EF4-FFF2-40B4-BE49-F238E27FC236}">
                <a16:creationId xmlns:a16="http://schemas.microsoft.com/office/drawing/2014/main" id="{5D0E8F77-71F3-F946-9D23-CC819E7051D6}"/>
              </a:ext>
            </a:extLst>
          </p:cNvPr>
          <p:cNvSpPr>
            <a:spLocks noGrp="1" noChangeAspect="1"/>
          </p:cNvSpPr>
          <p:nvPr>
            <p:ph type="pic" idx="1"/>
          </p:nvPr>
        </p:nvSpPr>
        <p:spPr>
          <a:xfrm>
            <a:off x="4572000" y="0"/>
            <a:ext cx="4572000" cy="5143500"/>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8308837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85F8F3-4D20-5E43-8EB9-992296EA04A9}"/>
              </a:ext>
            </a:extLst>
          </p:cNvPr>
          <p:cNvSpPr/>
          <p:nvPr userDrawn="1"/>
        </p:nvSpPr>
        <p:spPr>
          <a:xfrm>
            <a:off x="0" y="-34017"/>
            <a:ext cx="3887391" cy="5204389"/>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9841" y="342900"/>
            <a:ext cx="2949178" cy="1200150"/>
          </a:xfrm>
        </p:spPr>
        <p:txBody>
          <a:bodyPr anchor="b"/>
          <a:lstStyle>
            <a:lvl1pPr>
              <a:defRPr sz="2400">
                <a:solidFill>
                  <a:schemeClr val="bg1"/>
                </a:solidFill>
              </a:defRPr>
            </a:lvl1pPr>
          </a:lstStyle>
          <a:p>
            <a:r>
              <a:rPr lang="en-US" dirty="0"/>
              <a:t>Header Goes Here</a:t>
            </a:r>
          </a:p>
        </p:txBody>
      </p:sp>
      <p:sp>
        <p:nvSpPr>
          <p:cNvPr id="3" name="Content Placeholder 2"/>
          <p:cNvSpPr>
            <a:spLocks noGrp="1"/>
          </p:cNvSpPr>
          <p:nvPr>
            <p:ph idx="1"/>
          </p:nvPr>
        </p:nvSpPr>
        <p:spPr>
          <a:xfrm>
            <a:off x="4144709" y="740569"/>
            <a:ext cx="4371831" cy="3655219"/>
          </a:xfrm>
        </p:spPr>
        <p:txBody>
          <a:bodyPr/>
          <a:lstStyle>
            <a:lvl1pPr>
              <a:defRPr sz="2400">
                <a:solidFill>
                  <a:srgbClr val="006747"/>
                </a:solidFill>
              </a:defRPr>
            </a:lvl1pPr>
            <a:lvl2pPr>
              <a:defRPr sz="2100">
                <a:solidFill>
                  <a:srgbClr val="006747"/>
                </a:solidFill>
              </a:defRPr>
            </a:lvl2pPr>
            <a:lvl3pPr>
              <a:defRPr sz="1800">
                <a:solidFill>
                  <a:srgbClr val="006747"/>
                </a:solidFill>
              </a:defRPr>
            </a:lvl3pPr>
            <a:lvl4pPr>
              <a:defRPr sz="1500">
                <a:solidFill>
                  <a:srgbClr val="006747"/>
                </a:solidFill>
              </a:defRPr>
            </a:lvl4pPr>
            <a:lvl5pPr>
              <a:defRPr sz="1500">
                <a:solidFill>
                  <a:srgbClr val="006747"/>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solidFill>
                  <a:schemeClr val="bg1"/>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F5EC011-0DA0-DB45-996E-85C7F379AB45}" type="slidenum">
              <a:rPr lang="en-US" smtClean="0"/>
              <a:t>‹#›</a:t>
            </a:fld>
            <a:endParaRPr lang="en-US"/>
          </a:p>
        </p:txBody>
      </p:sp>
    </p:spTree>
    <p:extLst>
      <p:ext uri="{BB962C8B-B14F-4D97-AF65-F5344CB8AC3E}">
        <p14:creationId xmlns:p14="http://schemas.microsoft.com/office/powerpoint/2010/main" val="28962079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85F8F3-4D20-5E43-8EB9-992296EA04A9}"/>
              </a:ext>
            </a:extLst>
          </p:cNvPr>
          <p:cNvSpPr/>
          <p:nvPr userDrawn="1"/>
        </p:nvSpPr>
        <p:spPr>
          <a:xfrm>
            <a:off x="0" y="-34016"/>
            <a:ext cx="9144000" cy="2191590"/>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9840" y="342900"/>
            <a:ext cx="3099679" cy="1200150"/>
          </a:xfrm>
        </p:spPr>
        <p:txBody>
          <a:bodyPr anchor="b"/>
          <a:lstStyle>
            <a:lvl1pPr>
              <a:defRPr sz="2400">
                <a:solidFill>
                  <a:schemeClr val="bg1"/>
                </a:solidFill>
              </a:defRPr>
            </a:lvl1pPr>
          </a:lstStyle>
          <a:p>
            <a:r>
              <a:rPr lang="en-US" dirty="0"/>
              <a:t>Header Goes Here</a:t>
            </a:r>
          </a:p>
        </p:txBody>
      </p:sp>
      <p:sp>
        <p:nvSpPr>
          <p:cNvPr id="4" name="Text Placeholder 3"/>
          <p:cNvSpPr>
            <a:spLocks noGrp="1"/>
          </p:cNvSpPr>
          <p:nvPr>
            <p:ph type="body" sz="half" idx="2"/>
          </p:nvPr>
        </p:nvSpPr>
        <p:spPr>
          <a:xfrm>
            <a:off x="629841" y="2383604"/>
            <a:ext cx="4034626" cy="2208944"/>
          </a:xfrm>
        </p:spPr>
        <p:txBody>
          <a:bodyPr>
            <a:normAutofit/>
          </a:bodyPr>
          <a:lstStyle>
            <a:lvl1pPr marL="0" indent="0">
              <a:buNone/>
              <a:defRPr sz="1800">
                <a:solidFill>
                  <a:srgbClr val="466069"/>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F5EC011-0DA0-DB45-996E-85C7F379AB45}" type="slidenum">
              <a:rPr lang="en-US" smtClean="0"/>
              <a:t>‹#›</a:t>
            </a:fld>
            <a:endParaRPr lang="en-US"/>
          </a:p>
        </p:txBody>
      </p:sp>
      <p:sp>
        <p:nvSpPr>
          <p:cNvPr id="9" name="Picture Placeholder 5">
            <a:extLst>
              <a:ext uri="{FF2B5EF4-FFF2-40B4-BE49-F238E27FC236}">
                <a16:creationId xmlns:a16="http://schemas.microsoft.com/office/drawing/2014/main" id="{C83AE0ED-DAFE-6347-ACD6-B8BA2CC2DB67}"/>
              </a:ext>
            </a:extLst>
          </p:cNvPr>
          <p:cNvSpPr>
            <a:spLocks noGrp="1"/>
          </p:cNvSpPr>
          <p:nvPr>
            <p:ph type="pic" sz="quarter" idx="13"/>
          </p:nvPr>
        </p:nvSpPr>
        <p:spPr>
          <a:xfrm>
            <a:off x="5033963" y="-33338"/>
            <a:ext cx="3606800" cy="3732213"/>
          </a:xfrm>
        </p:spPr>
        <p:txBody>
          <a:bodyPr/>
          <a:lstStyle/>
          <a:p>
            <a:r>
              <a:rPr lang="en-US"/>
              <a:t>Click icon to add picture</a:t>
            </a:r>
          </a:p>
        </p:txBody>
      </p:sp>
      <p:sp>
        <p:nvSpPr>
          <p:cNvPr id="10" name="Text Placeholder 3">
            <a:extLst>
              <a:ext uri="{FF2B5EF4-FFF2-40B4-BE49-F238E27FC236}">
                <a16:creationId xmlns:a16="http://schemas.microsoft.com/office/drawing/2014/main" id="{B51888F3-4D41-1847-B79F-091A153FEBA7}"/>
              </a:ext>
            </a:extLst>
          </p:cNvPr>
          <p:cNvSpPr>
            <a:spLocks noGrp="1"/>
          </p:cNvSpPr>
          <p:nvPr>
            <p:ph type="body" sz="half" idx="14"/>
          </p:nvPr>
        </p:nvSpPr>
        <p:spPr>
          <a:xfrm>
            <a:off x="5033963" y="3871644"/>
            <a:ext cx="3606800" cy="453776"/>
          </a:xfrm>
        </p:spPr>
        <p:txBody>
          <a:bodyPr/>
          <a:lstStyle>
            <a:lvl1pPr marL="0" indent="0" algn="ctr">
              <a:buNone/>
              <a:defRPr sz="1200">
                <a:solidFill>
                  <a:srgbClr val="466069"/>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10376025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42900"/>
            <a:ext cx="2949178" cy="1200150"/>
          </a:xfrm>
        </p:spPr>
        <p:txBody>
          <a:bodyPr anchor="b"/>
          <a:lstStyle>
            <a:lvl1pPr>
              <a:defRPr sz="2400">
                <a:solidFill>
                  <a:srgbClr val="006747"/>
                </a:solidFill>
              </a:defRPr>
            </a:lvl1pPr>
          </a:lstStyle>
          <a:p>
            <a:r>
              <a:rPr lang="en-US" dirty="0"/>
              <a:t>Header Goes Here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solidFill>
                  <a:srgbClr val="466069"/>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F5EC011-0DA0-DB45-996E-85C7F379AB45}" type="slidenum">
              <a:rPr lang="en-US" smtClean="0"/>
              <a:t>‹#›</a:t>
            </a:fld>
            <a:endParaRPr lang="en-US"/>
          </a:p>
        </p:txBody>
      </p:sp>
      <p:sp>
        <p:nvSpPr>
          <p:cNvPr id="8" name="Rectangle 7">
            <a:extLst>
              <a:ext uri="{FF2B5EF4-FFF2-40B4-BE49-F238E27FC236}">
                <a16:creationId xmlns:a16="http://schemas.microsoft.com/office/drawing/2014/main" id="{89BF4C2C-1ED6-0F47-810A-EE823A1E98D4}"/>
              </a:ext>
            </a:extLst>
          </p:cNvPr>
          <p:cNvSpPr/>
          <p:nvPr userDrawn="1"/>
        </p:nvSpPr>
        <p:spPr>
          <a:xfrm>
            <a:off x="0" y="0"/>
            <a:ext cx="9144000" cy="139304"/>
          </a:xfrm>
          <a:prstGeom prst="rect">
            <a:avLst/>
          </a:prstGeom>
          <a:solidFill>
            <a:srgbClr val="006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85784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logo">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66172" y="740569"/>
            <a:ext cx="2949178" cy="802480"/>
          </a:xfrm>
        </p:spPr>
        <p:txBody>
          <a:bodyPr anchor="b"/>
          <a:lstStyle>
            <a:lvl1pPr>
              <a:defRPr sz="2400">
                <a:solidFill>
                  <a:srgbClr val="006747"/>
                </a:solidFill>
              </a:defRPr>
            </a:lvl1pPr>
          </a:lstStyle>
          <a:p>
            <a:r>
              <a:rPr lang="en-US" dirty="0"/>
              <a:t>Header Goes Here</a:t>
            </a:r>
          </a:p>
        </p:txBody>
      </p:sp>
      <p:sp>
        <p:nvSpPr>
          <p:cNvPr id="4" name="Text Placeholder 3"/>
          <p:cNvSpPr>
            <a:spLocks noGrp="1"/>
          </p:cNvSpPr>
          <p:nvPr>
            <p:ph type="body" sz="half" idx="2"/>
          </p:nvPr>
        </p:nvSpPr>
        <p:spPr>
          <a:xfrm>
            <a:off x="5566172" y="1543050"/>
            <a:ext cx="2949178" cy="2858691"/>
          </a:xfrm>
        </p:spPr>
        <p:txBody>
          <a:bodyPr/>
          <a:lstStyle>
            <a:lvl1pPr marL="0" indent="0">
              <a:buNone/>
              <a:defRPr sz="1200">
                <a:solidFill>
                  <a:srgbClr val="466069"/>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F5EC011-0DA0-DB45-996E-85C7F379AB45}" type="slidenum">
              <a:rPr lang="en-US" smtClean="0"/>
              <a:t>‹#›</a:t>
            </a:fld>
            <a:endParaRPr lang="en-US"/>
          </a:p>
        </p:txBody>
      </p:sp>
      <p:sp>
        <p:nvSpPr>
          <p:cNvPr id="11" name="Chart Placeholder 5">
            <a:extLst>
              <a:ext uri="{FF2B5EF4-FFF2-40B4-BE49-F238E27FC236}">
                <a16:creationId xmlns:a16="http://schemas.microsoft.com/office/drawing/2014/main" id="{88B55E94-566B-064E-82B6-C977F84F7C65}"/>
              </a:ext>
            </a:extLst>
          </p:cNvPr>
          <p:cNvSpPr>
            <a:spLocks noGrp="1"/>
          </p:cNvSpPr>
          <p:nvPr>
            <p:ph type="chart" sz="quarter" idx="14"/>
          </p:nvPr>
        </p:nvSpPr>
        <p:spPr>
          <a:xfrm>
            <a:off x="660663" y="740569"/>
            <a:ext cx="4627562" cy="3654425"/>
          </a:xfrm>
        </p:spPr>
        <p:txBody>
          <a:bodyPr/>
          <a:lstStyle/>
          <a:p>
            <a:r>
              <a:rPr lang="en-US"/>
              <a:t>Click icon to add chart</a:t>
            </a:r>
            <a:endParaRPr lang="en-US" dirty="0"/>
          </a:p>
        </p:txBody>
      </p:sp>
    </p:spTree>
    <p:extLst>
      <p:ext uri="{BB962C8B-B14F-4D97-AF65-F5344CB8AC3E}">
        <p14:creationId xmlns:p14="http://schemas.microsoft.com/office/powerpoint/2010/main" val="4141946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7109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End Slide">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375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0930E96-9F1D-4749-BDBF-344ADF8F90F9}" type="datetimeFigureOut">
              <a:rPr lang="en-US" smtClean="0"/>
              <a:t>1/10/2025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F5EC011-0DA0-DB45-996E-85C7F379AB45}" type="slidenum">
              <a:rPr lang="en-US" smtClean="0"/>
              <a:t>‹#›</a:t>
            </a:fld>
            <a:endParaRPr lang="en-US"/>
          </a:p>
        </p:txBody>
      </p:sp>
    </p:spTree>
    <p:extLst>
      <p:ext uri="{BB962C8B-B14F-4D97-AF65-F5344CB8AC3E}">
        <p14:creationId xmlns:p14="http://schemas.microsoft.com/office/powerpoint/2010/main" val="18485611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61" r:id="rId3"/>
    <p:sldLayoutId id="2147483679" r:id="rId4"/>
    <p:sldLayoutId id="2147483677" r:id="rId5"/>
    <p:sldLayoutId id="2147483676" r:id="rId6"/>
    <p:sldLayoutId id="2147483662" r:id="rId7"/>
    <p:sldLayoutId id="2147483664" r:id="rId8"/>
    <p:sldLayoutId id="2147483672" r:id="rId9"/>
    <p:sldLayoutId id="2147483675" r:id="rId10"/>
    <p:sldLayoutId id="2147483665" r:id="rId11"/>
    <p:sldLayoutId id="2147483666" r:id="rId12"/>
    <p:sldLayoutId id="2147483671" r:id="rId13"/>
    <p:sldLayoutId id="2147483667" r:id="rId14"/>
    <p:sldLayoutId id="2147483670" r:id="rId15"/>
    <p:sldLayoutId id="2147483668" r:id="rId16"/>
    <p:sldLayoutId id="2147483673" r:id="rId17"/>
    <p:sldLayoutId id="2147483669" r:id="rId18"/>
    <p:sldLayoutId id="2147483678" r:id="rId19"/>
    <p:sldLayoutId id="2147483674" r:id="rId20"/>
    <p:sldLayoutId id="2147483683" r:id="rId21"/>
  </p:sldLayoutIdLst>
  <p:txStyles>
    <p:titleStyle>
      <a:lvl1pPr algn="l" defTabSz="685800" rtl="0" eaLnBrk="1" latinLnBrk="0" hangingPunct="1">
        <a:lnSpc>
          <a:spcPct val="90000"/>
        </a:lnSpc>
        <a:spcBef>
          <a:spcPct val="0"/>
        </a:spcBef>
        <a:buNone/>
        <a:defRPr sz="3000" b="1" kern="1200">
          <a:solidFill>
            <a:schemeClr val="tx1"/>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3000" b="1" i="0"/>
              <a:t>Proposed ACGME Common Program Requirements: What They Mean for Emergency Medicine</a:t>
            </a:r>
          </a:p>
        </p:txBody>
      </p:sp>
      <p:sp>
        <p:nvSpPr>
          <p:cNvPr id="3" name="Text Placeholder 2"/>
          <p:cNvSpPr>
            <a:spLocks noGrp="1"/>
          </p:cNvSpPr>
          <p:nvPr>
            <p:ph type="body" idx="1"/>
          </p:nvPr>
        </p:nvSpPr>
        <p:spPr/>
        <p:txBody>
          <a:bodyPr/>
          <a:lstStyle/>
          <a:p>
            <a:r>
              <a:rPr sz="1400" b="1" i="0"/>
              <a:t>REVIEW, IMPACT, AND THE USF EMERGENCY MEDICINE REBUTTAL</a:t>
            </a:r>
          </a:p>
        </p:txBody>
      </p:sp>
      <p:sp>
        <p:nvSpPr>
          <p:cNvPr id="4" name="Text Placeholder 3"/>
          <p:cNvSpPr>
            <a:spLocks noGrp="1"/>
          </p:cNvSpPr>
          <p:nvPr>
            <p:ph type="body" idx="11"/>
          </p:nvPr>
        </p:nvSpPr>
        <p:spPr>
          <a:xfrm>
            <a:ext cx="5394960" cy="0"/>
          </a:xfrm>
        </p:spPr>
        <p:txBody>
          <a:bodyPr/>
          <a:lstStyle/>
          <a:p>
            <a:r>
              <a:rPr sz="1200" b="0" i="0"/>
              <a:t>Jason W. Wilson, MD, PhD, Professor and Chair, Department of Emergency Medicine | October 2026</a:t>
            </a:r>
          </a:p>
        </p:txBody>
      </p:sp>
      <p:sp>
        <p:nvSpPr>
          <p:cNvPr id="5" name="Rectangle 4"/>
          <p:cNvSpPr/>
          <p:nvPr/>
        </p:nvSpPr>
        <p:spPr>
          <a:xfrm>
            <a:off x="5943600" y="4069080"/>
            <a:ext cx="3200400" cy="1078992"/>
          </a:xfrm>
          <a:prstGeom prst="rect">
            <a:avLst/>
          </a:prstGeom>
          <a:solidFill>
            <a:srgbClr val="0066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em_logo_white.png"/>
          <p:cNvPicPr>
            <a:picLocks noChangeAspect="1"/>
          </p:cNvPicPr>
          <p:nvPr/>
        </p:nvPicPr>
        <p:blipFill>
          <a:blip r:embed="rId2"/>
          <a:stretch>
            <a:fillRect/>
          </a:stretch>
        </p:blipFill>
        <p:spPr>
          <a:xfrm>
            <a:off x="5989320" y="3931920"/>
            <a:ext cx="2606040" cy="841248"/>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Two separate processes, one comment deadline</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1645920"/>
        </p:xfrm>
        <a:graphic>
          <a:graphicData uri="http://schemas.openxmlformats.org/drawingml/2006/table">
            <a:tbl>
              <a:tblPr firstRow="1" bandRow="1">
                <a:tableStyleId>{5C22544A-7EE6-4342-B048-85BDC9FD1C3A}</a:tableStyleId>
              </a:tblPr>
              <a:tblGrid>
                <a:gridCol w="2011680"/>
                <a:gridCol w="2926080"/>
                <a:gridCol w="2944368"/>
              </a:tblGrid>
              <a:tr h="274320">
                <a:tc>
                  <a:txBody>
                    <a:bodyPr/>
                    <a:lstStyle/>
                    <a:p>
                      <a:r>
                        <a:rPr sz="1200" b="1" i="0">
                          <a:solidFill>
                            <a:srgbClr val="FFFFFF"/>
                          </a:solidFill>
                        </a:rPr>
                        <a:t/>
                      </a:r>
                    </a:p>
                  </a:txBody>
                  <a:tcPr marL="54864" marR="54864" marT="36576" marB="36576">
                    <a:solidFill>
                      <a:srgbClr val="006747"/>
                    </a:solidFill>
                  </a:tcPr>
                </a:tc>
                <a:tc>
                  <a:txBody>
                    <a:bodyPr/>
                    <a:lstStyle/>
                    <a:p>
                      <a:r>
                        <a:rPr sz="1200" b="1" i="0">
                          <a:solidFill>
                            <a:srgbClr val="FFFFFF"/>
                          </a:solidFill>
                        </a:rPr>
                        <a:t>EM Program Requirements</a:t>
                      </a:r>
                    </a:p>
                  </a:txBody>
                  <a:tcPr marL="54864" marR="54864" marT="36576" marB="36576">
                    <a:solidFill>
                      <a:srgbClr val="006747"/>
                    </a:solidFill>
                  </a:tcPr>
                </a:tc>
                <a:tc>
                  <a:txBody>
                    <a:bodyPr/>
                    <a:lstStyle/>
                    <a:p>
                      <a:r>
                        <a:rPr sz="1200" b="1" i="0">
                          <a:solidFill>
                            <a:srgbClr val="FFFFFF"/>
                          </a:solidFill>
                        </a:rPr>
                        <a:t>Common Program Requirements (CPR)</a:t>
                      </a:r>
                    </a:p>
                  </a:txBody>
                  <a:tcPr marL="54864" marR="54864" marT="36576" marB="36576">
                    <a:solidFill>
                      <a:srgbClr val="006747"/>
                    </a:solidFill>
                  </a:tcPr>
                </a:tc>
              </a:tr>
              <a:tr h="274320">
                <a:tc>
                  <a:txBody>
                    <a:bodyPr/>
                    <a:lstStyle/>
                    <a:p>
                      <a:r>
                        <a:rPr sz="1200" b="1" i="0">
                          <a:solidFill>
                            <a:srgbClr val="1A1A1A"/>
                          </a:solidFill>
                        </a:rPr>
                        <a:t>Status</a:t>
                      </a:r>
                    </a:p>
                  </a:txBody>
                  <a:tcPr marL="54864" marR="54864" marT="36576" marB="36576" anchor="t">
                    <a:solidFill>
                      <a:srgbClr val="FFFFFF"/>
                    </a:solidFill>
                  </a:tcPr>
                </a:tc>
                <a:tc>
                  <a:txBody>
                    <a:bodyPr/>
                    <a:lstStyle/>
                    <a:p>
                      <a:r>
                        <a:rPr sz="1200" b="0" i="0">
                          <a:solidFill>
                            <a:srgbClr val="1A1A1A"/>
                          </a:solidFill>
                        </a:rPr>
                        <a:t>Revised and approved; effective 2028</a:t>
                      </a:r>
                    </a:p>
                  </a:txBody>
                  <a:tcPr marL="54864" marR="54864" marT="36576" marB="36576" anchor="t">
                    <a:solidFill>
                      <a:srgbClr val="FFFFFF"/>
                    </a:solidFill>
                  </a:tcPr>
                </a:tc>
                <a:tc>
                  <a:txBody>
                    <a:bodyPr/>
                    <a:lstStyle/>
                    <a:p>
                      <a:r>
                        <a:rPr sz="1200" b="0" i="0">
                          <a:solidFill>
                            <a:srgbClr val="1A1A1A"/>
                          </a:solidFill>
                        </a:rPr>
                        <a:t>Proposed major revision posted Sept 8, 2026</a:t>
                      </a:r>
                    </a:p>
                  </a:txBody>
                  <a:tcPr marL="54864" marR="54864" marT="36576" marB="36576" anchor="t">
                    <a:solidFill>
                      <a:srgbClr val="FFFFFF"/>
                    </a:solidFill>
                  </a:tcPr>
                </a:tc>
              </a:tr>
              <a:tr h="274320">
                <a:tc>
                  <a:txBody>
                    <a:bodyPr/>
                    <a:lstStyle/>
                    <a:p>
                      <a:r>
                        <a:rPr sz="1200" b="1" i="0">
                          <a:solidFill>
                            <a:srgbClr val="1A1A1A"/>
                          </a:solidFill>
                        </a:rPr>
                        <a:t>Scope</a:t>
                      </a:r>
                    </a:p>
                  </a:txBody>
                  <a:tcPr marL="54864" marR="54864" marT="36576" marB="36576" anchor="t">
                    <a:solidFill>
                      <a:srgbClr val="EEF3F0"/>
                    </a:solidFill>
                  </a:tcPr>
                </a:tc>
                <a:tc>
                  <a:txBody>
                    <a:bodyPr/>
                    <a:lstStyle/>
                    <a:p>
                      <a:r>
                        <a:rPr sz="1200" b="0" i="0">
                          <a:solidFill>
                            <a:srgbClr val="1A1A1A"/>
                          </a:solidFill>
                        </a:rPr>
                        <a:t>Emergency Medicine only (EM-RRC)</a:t>
                      </a:r>
                    </a:p>
                  </a:txBody>
                  <a:tcPr marL="54864" marR="54864" marT="36576" marB="36576" anchor="t">
                    <a:solidFill>
                      <a:srgbClr val="EEF3F0"/>
                    </a:solidFill>
                  </a:tcPr>
                </a:tc>
                <a:tc>
                  <a:txBody>
                    <a:bodyPr/>
                    <a:lstStyle/>
                    <a:p>
                      <a:r>
                        <a:rPr sz="1200" b="0" i="0">
                          <a:solidFill>
                            <a:srgbClr val="1A1A1A"/>
                          </a:solidFill>
                        </a:rPr>
                        <a:t>All residencies; RC authority defined by brackets</a:t>
                      </a:r>
                    </a:p>
                  </a:txBody>
                  <a:tcPr marL="54864" marR="54864" marT="36576" marB="36576" anchor="t">
                    <a:solidFill>
                      <a:srgbClr val="EEF3F0"/>
                    </a:solidFill>
                  </a:tcPr>
                </a:tc>
              </a:tr>
              <a:tr h="274320">
                <a:tc>
                  <a:txBody>
                    <a:bodyPr/>
                    <a:lstStyle/>
                    <a:p>
                      <a:r>
                        <a:rPr sz="1200" b="1" i="0">
                          <a:solidFill>
                            <a:srgbClr val="1A1A1A"/>
                          </a:solidFill>
                        </a:rPr>
                        <a:t>Comment</a:t>
                      </a:r>
                    </a:p>
                  </a:txBody>
                  <a:tcPr marL="54864" marR="54864" marT="36576" marB="36576" anchor="t">
                    <a:solidFill>
                      <a:srgbClr val="FFFFFF"/>
                    </a:solidFill>
                  </a:tcPr>
                </a:tc>
                <a:tc>
                  <a:txBody>
                    <a:bodyPr/>
                    <a:lstStyle/>
                    <a:p>
                      <a:r>
                        <a:rPr sz="1200" b="0" i="0">
                          <a:solidFill>
                            <a:srgbClr val="1A1A1A"/>
                          </a:solidFill>
                        </a:rPr>
                        <a:t>Closed</a:t>
                      </a:r>
                    </a:p>
                  </a:txBody>
                  <a:tcPr marL="54864" marR="54864" marT="36576" marB="36576" anchor="t">
                    <a:solidFill>
                      <a:srgbClr val="FFFFFF"/>
                    </a:solidFill>
                  </a:tcPr>
                </a:tc>
                <a:tc>
                  <a:txBody>
                    <a:bodyPr/>
                    <a:lstStyle/>
                    <a:p>
                      <a:r>
                        <a:rPr sz="1200" b="0" i="0">
                          <a:solidFill>
                            <a:srgbClr val="1A1A1A"/>
                          </a:solidFill>
                        </a:rPr>
                        <a:t>Open through October 22, 2026</a:t>
                      </a:r>
                    </a:p>
                  </a:txBody>
                  <a:tcPr marL="54864" marR="54864" marT="36576" marB="36576" anchor="t">
                    <a:solidFill>
                      <a:srgbClr val="FFFFFF"/>
                    </a:solidFill>
                  </a:tcPr>
                </a:tc>
              </a:tr>
              <a:tr h="274320">
                <a:tc>
                  <a:txBody>
                    <a:bodyPr/>
                    <a:lstStyle/>
                    <a:p>
                      <a:r>
                        <a:rPr sz="1200" b="1" i="0">
                          <a:solidFill>
                            <a:srgbClr val="1A1A1A"/>
                          </a:solidFill>
                        </a:rPr>
                        <a:t>Decision</a:t>
                      </a:r>
                    </a:p>
                  </a:txBody>
                  <a:tcPr marL="54864" marR="54864" marT="36576" marB="36576" anchor="t">
                    <a:solidFill>
                      <a:srgbClr val="EEF3F0"/>
                    </a:solidFill>
                  </a:tcPr>
                </a:tc>
                <a:tc>
                  <a:txBody>
                    <a:bodyPr/>
                    <a:lstStyle/>
                    <a:p>
                      <a:r>
                        <a:rPr sz="1200" b="0" i="0">
                          <a:solidFill>
                            <a:srgbClr val="1A1A1A"/>
                          </a:solidFill>
                        </a:rPr>
                        <a:t>Done</a:t>
                      </a:r>
                    </a:p>
                  </a:txBody>
                  <a:tcPr marL="54864" marR="54864" marT="36576" marB="36576" anchor="t">
                    <a:solidFill>
                      <a:srgbClr val="EEF3F0"/>
                    </a:solidFill>
                  </a:tcPr>
                </a:tc>
                <a:tc>
                  <a:txBody>
                    <a:bodyPr/>
                    <a:lstStyle/>
                    <a:p>
                      <a:r>
                        <a:rPr sz="1200" b="0" i="0">
                          <a:solidFill>
                            <a:srgbClr val="1A1A1A"/>
                          </a:solidFill>
                        </a:rPr>
                        <a:t>ACGME Board, June 2027; effective July 1, 2028</a:t>
                      </a:r>
                    </a:p>
                  </a:txBody>
                  <a:tcPr marL="54864" marR="54864" marT="36576" marB="36576" anchor="t">
                    <a:solidFill>
                      <a:srgbClr val="EEF3F0"/>
                    </a:solidFill>
                  </a:tcPr>
                </a:tc>
              </a:tr>
              <a:tr h="274320">
                <a:tc>
                  <a:txBody>
                    <a:bodyPr/>
                    <a:lstStyle/>
                    <a:p>
                      <a:r>
                        <a:rPr sz="1200" b="1" i="0">
                          <a:solidFill>
                            <a:srgbClr val="1A1A1A"/>
                          </a:solidFill>
                        </a:rPr>
                        <a:t>Framing</a:t>
                      </a:r>
                    </a:p>
                  </a:txBody>
                  <a:tcPr marL="54864" marR="54864" marT="36576" marB="36576" anchor="t">
                    <a:solidFill>
                      <a:srgbClr val="FFFFFF"/>
                    </a:solidFill>
                  </a:tcPr>
                </a:tc>
                <a:tc>
                  <a:txBody>
                    <a:bodyPr/>
                    <a:lstStyle/>
                    <a:p>
                      <a:r>
                        <a:rPr sz="1200" b="0" i="0">
                          <a:solidFill>
                            <a:srgbClr val="1A1A1A"/>
                          </a:solidFill>
                        </a:rPr>
                        <a:t/>
                      </a:r>
                    </a:p>
                  </a:txBody>
                  <a:tcPr marL="54864" marR="54864" marT="36576" marB="36576" anchor="t">
                    <a:solidFill>
                      <a:srgbClr val="FFFFFF"/>
                    </a:solidFill>
                  </a:tcPr>
                </a:tc>
                <a:tc>
                  <a:txBody>
                    <a:bodyPr/>
                    <a:lstStyle/>
                    <a:p>
                      <a:r>
                        <a:rPr sz="1200" b="0" i="0">
                          <a:solidFill>
                            <a:srgbClr val="1A1A1A"/>
                          </a:solidFill>
                        </a:rPr>
                        <a:t>Presented as a “43 percent reduction” in the number of requirements</a:t>
                      </a:r>
                    </a:p>
                  </a:txBody>
                  <a:tcPr marL="54864" marR="54864" marT="36576" marB="36576" anchor="t">
                    <a:solidFill>
                      <a:srgbClr val="FFFFFF"/>
                    </a:solidFill>
                  </a:tcPr>
                </a:tc>
              </a:tr>
            </a:tbl>
          </a:graphicData>
        </a:graphic>
      </p:graphicFrame>
      <p:sp>
        <p:nvSpPr>
          <p:cNvPr id="6" name="TextBox 5"/>
          <p:cNvSpPr txBox="1"/>
          <p:nvPr/>
        </p:nvSpPr>
        <p:spPr>
          <a:xfrm>
            <a:off x="630936" y="3675887"/>
            <a:ext cx="6035040" cy="457200"/>
          </a:xfrm>
          <a:prstGeom prst="rect">
            <a:avLst/>
          </a:prstGeom>
          <a:noFill/>
        </p:spPr>
        <p:txBody>
          <a:bodyPr wrap="square" anchor="t" lIns="73152" rIns="73152" tIns="73152" bIns="73152">
            <a:spAutoFit/>
          </a:bodyPr>
          <a:lstStyle/>
          <a:p>
            <a:pPr>
              <a:spcAft>
                <a:spcPts val="400"/>
              </a:spcAft>
            </a:pPr>
            <a:r>
              <a:rPr sz="1200" b="0" i="1">
                <a:solidFill>
                  <a:srgbClr val="595959"/>
                </a:solidFill>
              </a:rPr>
              <a:t>In several areas the proposed CPRs delete existing EM-specific requirements and remove or narrow EM-RRC authority to restore them.</a:t>
            </a:r>
          </a:p>
        </p:txBody>
      </p:sp>
      <p:sp>
        <p:nvSpPr>
          <p:cNvPr id="7" name="Rectangle 6"/>
          <p:cNvSpPr/>
          <p:nvPr/>
        </p:nvSpPr>
        <p:spPr>
          <a:xfrm>
            <a:off x="630936" y="4224528"/>
            <a:ext cx="6035040" cy="457200"/>
          </a:xfrm>
          <a:prstGeom prst="rect">
            <a:avLst/>
          </a:prstGeom>
          <a:solidFill>
            <a:srgbClr val="0067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spcAft>
                <a:spcPts val="400"/>
              </a:spcAft>
            </a:pPr>
            <a:r>
              <a:rPr sz="1600" b="1" i="0">
                <a:solidFill>
                  <a:srgbClr val="FFFFFF"/>
                </a:solidFill>
              </a:rPr>
              <a:t>We must respond to the proposed CPR.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Three changes happening together</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sp>
        <p:nvSpPr>
          <p:cNvPr id="5" name="Rectangle 4"/>
          <p:cNvSpPr/>
          <p:nvPr/>
        </p:nvSpPr>
        <p:spPr>
          <a:xfrm>
            <a:off x="630936" y="1371600"/>
            <a:ext cx="2468880" cy="640080"/>
          </a:xfrm>
          <a:prstGeom prst="rect">
            <a:avLst/>
          </a:prstGeom>
          <a:solidFill>
            <a:srgbClr val="0067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spcAft>
                <a:spcPts val="400"/>
              </a:spcAft>
            </a:pPr>
            <a:r>
              <a:rPr sz="3200" b="1" i="0">
                <a:solidFill>
                  <a:srgbClr val="FFFFFF"/>
                </a:solidFill>
              </a:rPr>
              <a:t>1</a:t>
            </a:r>
          </a:p>
        </p:txBody>
      </p:sp>
      <p:sp>
        <p:nvSpPr>
          <p:cNvPr id="6" name="Rectangle 5"/>
          <p:cNvSpPr/>
          <p:nvPr/>
        </p:nvSpPr>
        <p:spPr>
          <a:xfrm>
            <a:off x="630936" y="2103120"/>
            <a:ext cx="2468880" cy="201168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Broader common standards</a:t>
            </a:r>
          </a:p>
          <a:p>
            <a:pPr>
              <a:spcAft>
                <a:spcPts val="400"/>
              </a:spcAft>
            </a:pPr>
            <a:r>
              <a:rPr sz="1200" b="0" i="0">
                <a:solidFill>
                  <a:srgbClr val="1A1A1A"/>
                </a:solidFill>
              </a:rPr>
              <a:t>Common requirements become more general: outcome language turns into process language.</a:t>
            </a:r>
          </a:p>
        </p:txBody>
      </p:sp>
      <p:sp>
        <p:nvSpPr>
          <p:cNvPr id="7" name="Rectangle 6"/>
          <p:cNvSpPr/>
          <p:nvPr/>
        </p:nvSpPr>
        <p:spPr>
          <a:xfrm>
            <a:off x="3328416" y="1371600"/>
            <a:ext cx="2468880" cy="640080"/>
          </a:xfrm>
          <a:prstGeom prst="rect">
            <a:avLst/>
          </a:prstGeom>
          <a:solidFill>
            <a:srgbClr val="0067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spcAft>
                <a:spcPts val="400"/>
              </a:spcAft>
            </a:pPr>
            <a:r>
              <a:rPr sz="3200" b="1" i="0">
                <a:solidFill>
                  <a:srgbClr val="FFFFFF"/>
                </a:solidFill>
              </a:rPr>
              <a:t>2</a:t>
            </a:r>
          </a:p>
        </p:txBody>
      </p:sp>
      <p:sp>
        <p:nvSpPr>
          <p:cNvPr id="8" name="Rectangle 7"/>
          <p:cNvSpPr/>
          <p:nvPr/>
        </p:nvSpPr>
        <p:spPr>
          <a:xfrm>
            <a:off x="3328416" y="2103120"/>
            <a:ext cx="2468880" cy="201168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Deletion of specialty-specific requirements</a:t>
            </a:r>
          </a:p>
          <a:p>
            <a:pPr>
              <a:spcAft>
                <a:spcPts val="400"/>
              </a:spcAft>
            </a:pPr>
            <a:r>
              <a:rPr sz="1200" b="0" i="0">
                <a:solidFill>
                  <a:srgbClr val="1A1A1A"/>
                </a:solidFill>
              </a:rPr>
              <a:t>Existing EM requirements in affected sections are removed on implementation.</a:t>
            </a:r>
          </a:p>
        </p:txBody>
      </p:sp>
      <p:sp>
        <p:nvSpPr>
          <p:cNvPr id="9" name="Rectangle 8"/>
          <p:cNvSpPr/>
          <p:nvPr/>
        </p:nvSpPr>
        <p:spPr>
          <a:xfrm>
            <a:off x="6025896" y="1371600"/>
            <a:ext cx="2468880" cy="640080"/>
          </a:xfrm>
          <a:prstGeom prst="rect">
            <a:avLst/>
          </a:prstGeom>
          <a:solidFill>
            <a:srgbClr val="0067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spcAft>
                <a:spcPts val="400"/>
              </a:spcAft>
            </a:pPr>
            <a:r>
              <a:rPr sz="3200" b="1" i="0">
                <a:solidFill>
                  <a:srgbClr val="FFFFFF"/>
                </a:solidFill>
              </a:rPr>
              <a:t>3</a:t>
            </a:r>
          </a:p>
        </p:txBody>
      </p:sp>
      <p:sp>
        <p:nvSpPr>
          <p:cNvPr id="10" name="Rectangle 9"/>
          <p:cNvSpPr/>
          <p:nvPr/>
        </p:nvSpPr>
        <p:spPr>
          <a:xfrm>
            <a:off x="6025896" y="2103120"/>
            <a:ext cx="2468880" cy="201168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Removal or narrowing of Review Committee authority</a:t>
            </a:r>
          </a:p>
          <a:p>
            <a:pPr>
              <a:spcAft>
                <a:spcPts val="400"/>
              </a:spcAft>
            </a:pPr>
            <a:r>
              <a:rPr sz="1200" b="0" i="0">
                <a:solidFill>
                  <a:srgbClr val="1A1A1A"/>
                </a:solidFill>
              </a:rPr>
              <a:t>The EM-RRC can no longer further specify in those sections, so it cannot put the standards back.</a:t>
            </a:r>
          </a:p>
        </p:txBody>
      </p:sp>
      <p:sp>
        <p:nvSpPr>
          <p:cNvPr id="11" name="TextBox 10"/>
          <p:cNvSpPr txBox="1"/>
          <p:nvPr/>
        </p:nvSpPr>
        <p:spPr>
          <a:xfrm>
            <a:off x="630936" y="4206240"/>
            <a:ext cx="6217920" cy="822960"/>
          </a:xfrm>
          <a:prstGeom prst="rect">
            <a:avLst/>
          </a:prstGeom>
          <a:noFill/>
        </p:spPr>
        <p:txBody>
          <a:bodyPr wrap="square" anchor="t" lIns="73152" rIns="73152" tIns="73152" bIns="73152">
            <a:spAutoFit/>
          </a:bodyPr>
          <a:lstStyle/>
          <a:p>
            <a:pPr>
              <a:spcAft>
                <a:spcPts val="400"/>
              </a:spcAft>
            </a:pPr>
            <a:r>
              <a:rPr sz="1200" b="0" i="1">
                <a:solidFill>
                  <a:srgbClr val="595959"/>
                </a:solidFill>
              </a:rPr>
              <a:t>Programs can exceed ACGME minimums, but local program expectations are not specialty-wide accreditation standards. Institutional resources for programs are usually guided by ACGME requirements, so without the requirement the ability to exceed it may never be realized.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800" b="1" i="0"/>
              <a:t>Six proposed changes and how they hit Emergency Medicine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1. Core faculty: the 1:5 ceiling</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1097280"/>
        </p:xfrm>
        <a:graphic>
          <a:graphicData uri="http://schemas.openxmlformats.org/drawingml/2006/table">
            <a:tbl>
              <a:tblPr firstRow="1" bandRow="1">
                <a:tableStyleId>{5C22544A-7EE6-4342-B048-85BDC9FD1C3A}</a:tableStyleId>
              </a:tblPr>
              <a:tblGrid>
                <a:gridCol w="1234440"/>
                <a:gridCol w="2148840"/>
                <a:gridCol w="2286000"/>
                <a:gridCol w="2212848"/>
              </a:tblGrid>
              <a:tr h="274320">
                <a:tc>
                  <a:txBody>
                    <a:bodyPr/>
                    <a:lstStyle/>
                    <a:p>
                      <a:r>
                        <a:rPr sz="1200" b="1" i="0">
                          <a:solidFill>
                            <a:srgbClr val="FFFFFF"/>
                          </a:solidFill>
                        </a:rPr>
                        <a:t/>
                      </a:r>
                    </a:p>
                  </a:txBody>
                  <a:tcPr marL="54864" marR="54864" marT="36576" marB="36576">
                    <a:solidFill>
                      <a:srgbClr val="006747"/>
                    </a:solidFill>
                  </a:tcPr>
                </a:tc>
                <a:tc>
                  <a:txBody>
                    <a:bodyPr/>
                    <a:lstStyle/>
                    <a:p>
                      <a:r>
                        <a:rPr sz="1200" b="1" i="0">
                          <a:solidFill>
                            <a:srgbClr val="FFFFFF"/>
                          </a:solidFill>
                        </a:rPr>
                        <a:t>Current 2028 EM requirement</a:t>
                      </a:r>
                    </a:p>
                  </a:txBody>
                  <a:tcPr marL="54864" marR="54864" marT="36576" marB="36576">
                    <a:solidFill>
                      <a:srgbClr val="006747"/>
                    </a:solidFill>
                  </a:tcPr>
                </a:tc>
                <a:tc>
                  <a:txBody>
                    <a:bodyPr/>
                    <a:lstStyle/>
                    <a:p>
                      <a:r>
                        <a:rPr sz="1200" b="1" i="0">
                          <a:solidFill>
                            <a:srgbClr val="FFFFFF"/>
                          </a:solidFill>
                        </a:rPr>
                        <a:t>Proposed CPR</a:t>
                      </a:r>
                    </a:p>
                  </a:txBody>
                  <a:tcPr marL="54864" marR="54864" marT="36576" marB="36576">
                    <a:solidFill>
                      <a:srgbClr val="006747"/>
                    </a:solidFill>
                  </a:tcPr>
                </a:tc>
                <a:tc>
                  <a:txBody>
                    <a:bodyPr/>
                    <a:lstStyle/>
                    <a:p>
                      <a:r>
                        <a:rPr sz="1200" b="1" i="0">
                          <a:solidFill>
                            <a:srgbClr val="FFFFFF"/>
                          </a:solidFill>
                        </a:rPr>
                        <a:t>Impact on EM</a:t>
                      </a:r>
                    </a:p>
                  </a:txBody>
                  <a:tcPr marL="54864" marR="54864" marT="36576" marB="36576">
                    <a:solidFill>
                      <a:srgbClr val="006747"/>
                    </a:solidFill>
                  </a:tcPr>
                </a:tc>
              </a:tr>
              <a:tr h="274320">
                <a:tc>
                  <a:txBody>
                    <a:bodyPr/>
                    <a:lstStyle/>
                    <a:p>
                      <a:r>
                        <a:rPr sz="1200" b="1" i="0">
                          <a:solidFill>
                            <a:srgbClr val="1A1A1A"/>
                          </a:solidFill>
                        </a:rPr>
                        <a:t>Ratio</a:t>
                      </a:r>
                    </a:p>
                  </a:txBody>
                  <a:tcPr marL="54864" marR="54864" marT="36576" marB="36576" anchor="t">
                    <a:solidFill>
                      <a:srgbClr val="FFFFFF"/>
                    </a:solidFill>
                  </a:tcPr>
                </a:tc>
                <a:tc>
                  <a:txBody>
                    <a:bodyPr/>
                    <a:lstStyle/>
                    <a:p>
                      <a:r>
                        <a:rPr sz="1200" b="0" i="0">
                          <a:solidFill>
                            <a:srgbClr val="1A1A1A"/>
                          </a:solidFill>
                        </a:rPr>
                        <a:t>At least 1 core faculty member per 3 residents (EM §2.11.b)</a:t>
                      </a:r>
                    </a:p>
                  </a:txBody>
                  <a:tcPr marL="54864" marR="54864" marT="36576" marB="36576" anchor="t">
                    <a:solidFill>
                      <a:srgbClr val="FFFFFF"/>
                    </a:solidFill>
                  </a:tcPr>
                </a:tc>
                <a:tc>
                  <a:txBody>
                    <a:bodyPr/>
                    <a:lstStyle/>
                    <a:p>
                      <a:r>
                        <a:rPr sz="1200" b="0" i="0">
                          <a:solidFill>
                            <a:srgbClr val="1A1A1A"/>
                          </a:solidFill>
                        </a:rPr>
                        <a:t>RC may require no more than 1 core faculty per 5 residents (CPR §2.25 bracket)</a:t>
                      </a:r>
                    </a:p>
                  </a:txBody>
                  <a:tcPr marL="54864" marR="54864" marT="36576" marB="36576" anchor="t">
                    <a:solidFill>
                      <a:srgbClr val="FFFFFF"/>
                    </a:solidFill>
                  </a:tcPr>
                </a:tc>
                <a:tc>
                  <a:txBody>
                    <a:bodyPr/>
                    <a:lstStyle/>
                    <a:p>
                      <a:r>
                        <a:rPr sz="1200" b="0" i="0">
                          <a:solidFill>
                            <a:srgbClr val="1A1A1A"/>
                          </a:solidFill>
                        </a:rPr>
                        <a:t>EM-RRC cannot keep 1:3. USF EM required core faculty: 13 → 8</a:t>
                      </a:r>
                    </a:p>
                  </a:txBody>
                  <a:tcPr marL="54864" marR="54864" marT="36576" marB="36576" anchor="t">
                    <a:solidFill>
                      <a:srgbClr val="FBEFEF"/>
                    </a:solidFill>
                  </a:tcPr>
                </a:tc>
              </a:tr>
              <a:tr h="274320">
                <a:tc>
                  <a:txBody>
                    <a:bodyPr/>
                    <a:lstStyle/>
                    <a:p>
                      <a:r>
                        <a:rPr sz="1200" b="1" i="0">
                          <a:solidFill>
                            <a:srgbClr val="1A1A1A"/>
                          </a:solidFill>
                        </a:rPr>
                        <a:t>Protected time</a:t>
                      </a:r>
                    </a:p>
                  </a:txBody>
                  <a:tcPr marL="54864" marR="54864" marT="36576" marB="36576" anchor="t">
                    <a:solidFill>
                      <a:srgbClr val="EEF3F0"/>
                    </a:solidFill>
                  </a:tcPr>
                </a:tc>
                <a:tc>
                  <a:txBody>
                    <a:bodyPr/>
                    <a:lstStyle/>
                    <a:p>
                      <a:r>
                        <a:rPr sz="1200" b="0" i="0">
                          <a:solidFill>
                            <a:srgbClr val="1A1A1A"/>
                          </a:solidFill>
                        </a:rPr>
                        <a:t>RC may specify dedicated time for core faculty non-clinical work</a:t>
                      </a:r>
                    </a:p>
                  </a:txBody>
                  <a:tcPr marL="54864" marR="54864" marT="36576" marB="36576" anchor="t">
                    <a:solidFill>
                      <a:srgbClr val="EEF3F0"/>
                    </a:solidFill>
                  </a:tcPr>
                </a:tc>
                <a:tc>
                  <a:txBody>
                    <a:bodyPr/>
                    <a:lstStyle/>
                    <a:p>
                      <a:r>
                        <a:rPr sz="1200" b="0" i="0">
                          <a:solidFill>
                            <a:srgbClr val="1A1A1A"/>
                          </a:solidFill>
                        </a:rPr>
                        <a:t>RC “may” still specify time or role (§2.25.a) — optional</a:t>
                      </a:r>
                    </a:p>
                  </a:txBody>
                  <a:tcPr marL="54864" marR="54864" marT="36576" marB="36576" anchor="t">
                    <a:solidFill>
                      <a:srgbClr val="EEF3F0"/>
                    </a:solidFill>
                  </a:tcPr>
                </a:tc>
                <a:tc>
                  <a:txBody>
                    <a:bodyPr/>
                    <a:lstStyle/>
                    <a:p>
                      <a:r>
                        <a:rPr sz="1200" b="0" i="0">
                          <a:solidFill>
                            <a:srgbClr val="1A1A1A"/>
                          </a:solidFill>
                        </a:rPr>
                        <a:t>Fewer faculty with protected time for didactics, mentorship, assessment</a:t>
                      </a:r>
                    </a:p>
                  </a:txBody>
                  <a:tcPr marL="54864" marR="54864" marT="36576" marB="36576" anchor="t">
                    <a:solidFill>
                      <a:srgbClr val="FBEFEF"/>
                    </a:solidFill>
                  </a:tcPr>
                </a:tc>
              </a:tr>
              <a:tr h="274320">
                <a:tc>
                  <a:txBody>
                    <a:bodyPr/>
                    <a:lstStyle/>
                    <a:p>
                      <a:r>
                        <a:rPr sz="1200" b="1" i="0">
                          <a:solidFill>
                            <a:srgbClr val="1A1A1A"/>
                          </a:solidFill>
                        </a:rPr>
                        <a:t>Stated rationale</a:t>
                      </a:r>
                    </a:p>
                  </a:txBody>
                  <a:tcPr marL="54864" marR="54864" marT="36576" marB="36576" anchor="t">
                    <a:solidFill>
                      <a:srgbClr val="FFFFFF"/>
                    </a:solidFill>
                  </a:tcPr>
                </a:tc>
                <a:tc>
                  <a:txBody>
                    <a:bodyPr/>
                    <a:lstStyle/>
                    <a:p>
                      <a:r>
                        <a:rPr sz="1200" b="0" i="0">
                          <a:solidFill>
                            <a:srgbClr val="1A1A1A"/>
                          </a:solidFill>
                        </a:rPr>
                        <a:t>—</a:t>
                      </a:r>
                    </a:p>
                  </a:txBody>
                  <a:tcPr marL="54864" marR="54864" marT="36576" marB="36576" anchor="t">
                    <a:solidFill>
                      <a:srgbClr val="FFFFFF"/>
                    </a:solidFill>
                  </a:tcPr>
                </a:tc>
                <a:tc>
                  <a:txBody>
                    <a:bodyPr/>
                    <a:lstStyle/>
                    <a:p>
                      <a:r>
                        <a:rPr sz="1200" b="0" i="0">
                          <a:solidFill>
                            <a:srgbClr val="1A1A1A"/>
                          </a:solidFill>
                        </a:rPr>
                        <a:t>Reduce variability across specialties; lower barrier for small and under-resourced programs</a:t>
                      </a:r>
                    </a:p>
                  </a:txBody>
                  <a:tcPr marL="54864" marR="54864" marT="36576" marB="36576" anchor="t">
                    <a:solidFill>
                      <a:srgbClr val="FFFFFF"/>
                    </a:solidFill>
                  </a:tcPr>
                </a:tc>
                <a:tc>
                  <a:txBody>
                    <a:bodyPr/>
                    <a:lstStyle/>
                    <a:p>
                      <a:r>
                        <a:rPr sz="1200" b="0" i="0">
                          <a:solidFill>
                            <a:srgbClr val="1A1A1A"/>
                          </a:solidFill>
                        </a:rPr>
                        <a:t>An argument about cost, not education</a:t>
                      </a:r>
                    </a:p>
                  </a:txBody>
                  <a:tcPr marL="54864" marR="54864" marT="36576" marB="36576" anchor="t">
                    <a:solidFill>
                      <a:srgbClr val="FBEFEF"/>
                    </a:solidFill>
                  </a:tcPr>
                </a:tc>
              </a:tr>
            </a:tbl>
          </a:graphicData>
        </a:graphic>
      </p:graphicFrame>
      <p:sp>
        <p:nvSpPr>
          <p:cNvPr id="6" name="TextBox 5"/>
          <p:cNvSpPr txBox="1"/>
          <p:nvPr/>
        </p:nvSpPr>
        <p:spPr>
          <a:xfrm>
            <a:off x="630936" y="3703320"/>
            <a:ext cx="6217920" cy="868680"/>
          </a:xfrm>
          <a:prstGeom prst="rect">
            <a:avLst/>
          </a:prstGeom>
          <a:noFill/>
        </p:spPr>
        <p:txBody>
          <a:bodyPr wrap="square" anchor="t" lIns="73152" rIns="73152" tIns="73152" bIns="73152">
            <a:spAutoFit/>
          </a:bodyPr>
          <a:lstStyle/>
          <a:p>
            <a:pPr>
              <a:spcAft>
                <a:spcPts val="400"/>
              </a:spcAft>
            </a:pPr>
            <a:r>
              <a:rPr sz="1200" b="1" i="0">
                <a:solidFill>
                  <a:srgbClr val="B00020"/>
                </a:solidFill>
              </a:rPr>
              <a:t>Reducing core faculty also reduces the protected time available to junior faculty trying to build academic careers — further harming the future of academic EM and the advancement of the science.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2. Program director qualifications and continuity</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1371600"/>
        </p:xfrm>
        <a:graphic>
          <a:graphicData uri="http://schemas.openxmlformats.org/drawingml/2006/table">
            <a:tbl>
              <a:tblPr firstRow="1" bandRow="1">
                <a:tableStyleId>{5C22544A-7EE6-4342-B048-85BDC9FD1C3A}</a:tableStyleId>
              </a:tblPr>
              <a:tblGrid>
                <a:gridCol w="1188720"/>
                <a:gridCol w="2194560"/>
                <a:gridCol w="2377440"/>
                <a:gridCol w="2121408"/>
              </a:tblGrid>
              <a:tr h="274320">
                <a:tc>
                  <a:txBody>
                    <a:bodyPr/>
                    <a:lstStyle/>
                    <a:p>
                      <a:r>
                        <a:rPr sz="1200" b="1" i="0">
                          <a:solidFill>
                            <a:srgbClr val="FFFFFF"/>
                          </a:solidFill>
                        </a:rPr>
                        <a:t/>
                      </a:r>
                    </a:p>
                  </a:txBody>
                  <a:tcPr marL="54864" marR="54864" marT="36576" marB="36576">
                    <a:solidFill>
                      <a:srgbClr val="006747"/>
                    </a:solidFill>
                  </a:tcPr>
                </a:tc>
                <a:tc>
                  <a:txBody>
                    <a:bodyPr/>
                    <a:lstStyle/>
                    <a:p>
                      <a:r>
                        <a:rPr sz="1200" b="1" i="0">
                          <a:solidFill>
                            <a:srgbClr val="FFFFFF"/>
                          </a:solidFill>
                        </a:rPr>
                        <a:t>Current 2028 EM requirement</a:t>
                      </a:r>
                    </a:p>
                  </a:txBody>
                  <a:tcPr marL="54864" marR="54864" marT="36576" marB="36576">
                    <a:solidFill>
                      <a:srgbClr val="006747"/>
                    </a:solidFill>
                  </a:tcPr>
                </a:tc>
                <a:tc>
                  <a:txBody>
                    <a:bodyPr/>
                    <a:lstStyle/>
                    <a:p>
                      <a:r>
                        <a:rPr sz="1200" b="1" i="0">
                          <a:solidFill>
                            <a:srgbClr val="FFFFFF"/>
                          </a:solidFill>
                        </a:rPr>
                        <a:t>Proposed CPR</a:t>
                      </a:r>
                    </a:p>
                  </a:txBody>
                  <a:tcPr marL="54864" marR="54864" marT="36576" marB="36576">
                    <a:solidFill>
                      <a:srgbClr val="006747"/>
                    </a:solidFill>
                  </a:tcPr>
                </a:tc>
                <a:tc>
                  <a:txBody>
                    <a:bodyPr/>
                    <a:lstStyle/>
                    <a:p>
                      <a:r>
                        <a:rPr sz="1200" b="1" i="0">
                          <a:solidFill>
                            <a:srgbClr val="FFFFFF"/>
                          </a:solidFill>
                        </a:rPr>
                        <a:t>Impact on EM</a:t>
                      </a:r>
                    </a:p>
                  </a:txBody>
                  <a:tcPr marL="54864" marR="54864" marT="36576" marB="36576">
                    <a:solidFill>
                      <a:srgbClr val="006747"/>
                    </a:solidFill>
                  </a:tcPr>
                </a:tc>
              </a:tr>
              <a:tr h="274320">
                <a:tc>
                  <a:txBody>
                    <a:bodyPr/>
                    <a:lstStyle/>
                    <a:p>
                      <a:r>
                        <a:rPr sz="1200" b="1" i="0">
                          <a:solidFill>
                            <a:srgbClr val="1A1A1A"/>
                          </a:solidFill>
                        </a:rPr>
                        <a:t>Certification</a:t>
                      </a:r>
                    </a:p>
                  </a:txBody>
                  <a:tcPr marL="54864" marR="54864" marT="36576" marB="36576" anchor="t">
                    <a:solidFill>
                      <a:srgbClr val="FFFFFF"/>
                    </a:solidFill>
                  </a:tcPr>
                </a:tc>
                <a:tc>
                  <a:txBody>
                    <a:bodyPr/>
                    <a:lstStyle/>
                    <a:p>
                      <a:r>
                        <a:rPr sz="1200" b="0" i="0">
                          <a:solidFill>
                            <a:srgbClr val="1A1A1A"/>
                          </a:solidFill>
                        </a:rPr>
                        <a:t>Current ABEM or AOBEM; RRC-EM accepts only ABMS/AOA (EM §2.5)</a:t>
                      </a:r>
                    </a:p>
                  </a:txBody>
                  <a:tcPr marL="54864" marR="54864" marT="36576" marB="36576" anchor="t">
                    <a:solidFill>
                      <a:srgbClr val="FFFFFF"/>
                    </a:solidFill>
                  </a:tcPr>
                </a:tc>
                <a:tc>
                  <a:txBody>
                    <a:bodyPr/>
                    <a:lstStyle/>
                    <a:p>
                      <a:r>
                        <a:rPr sz="1200" b="0" i="0">
                          <a:solidFill>
                            <a:srgbClr val="1A1A1A"/>
                          </a:solidFill>
                        </a:rPr>
                        <a:t>Specialty certification “generally”; non-eligible PD may be approved by GMEC (§2.12); RC authority to require ABMS/AOA deleted</a:t>
                      </a:r>
                    </a:p>
                  </a:txBody>
                  <a:tcPr marL="54864" marR="54864" marT="36576" marB="36576" anchor="t">
                    <a:solidFill>
                      <a:srgbClr val="FFFFFF"/>
                    </a:solidFill>
                  </a:tcPr>
                </a:tc>
                <a:tc>
                  <a:txBody>
                    <a:bodyPr/>
                    <a:lstStyle/>
                    <a:p>
                      <a:r>
                        <a:rPr sz="1200" b="0" i="0">
                          <a:solidFill>
                            <a:srgbClr val="1A1A1A"/>
                          </a:solidFill>
                        </a:rPr>
                        <a:t>Opens EM residency leadership to a PD not certified in EM</a:t>
                      </a:r>
                    </a:p>
                  </a:txBody>
                  <a:tcPr marL="54864" marR="54864" marT="36576" marB="36576" anchor="t">
                    <a:solidFill>
                      <a:srgbClr val="FBEFEF"/>
                    </a:solidFill>
                  </a:tcPr>
                </a:tc>
              </a:tr>
              <a:tr h="274320">
                <a:tc>
                  <a:txBody>
                    <a:bodyPr/>
                    <a:lstStyle/>
                    <a:p>
                      <a:r>
                        <a:rPr sz="1200" b="1" i="0">
                          <a:solidFill>
                            <a:srgbClr val="1A1A1A"/>
                          </a:solidFill>
                        </a:rPr>
                        <a:t>Experience</a:t>
                      </a:r>
                    </a:p>
                  </a:txBody>
                  <a:tcPr marL="54864" marR="54864" marT="36576" marB="36576" anchor="t">
                    <a:solidFill>
                      <a:srgbClr val="EEF3F0"/>
                    </a:solidFill>
                  </a:tcPr>
                </a:tc>
                <a:tc>
                  <a:txBody>
                    <a:bodyPr/>
                    <a:lstStyle/>
                    <a:p>
                      <a:r>
                        <a:rPr sz="1200" b="0" i="0">
                          <a:solidFill>
                            <a:srgbClr val="1A1A1A"/>
                          </a:solidFill>
                        </a:rPr>
                        <a:t>≥3 years educational/administrative experience</a:t>
                      </a:r>
                    </a:p>
                  </a:txBody>
                  <a:tcPr marL="54864" marR="54864" marT="36576" marB="36576" anchor="t">
                    <a:solidFill>
                      <a:srgbClr val="EEF3F0"/>
                    </a:solidFill>
                  </a:tcPr>
                </a:tc>
                <a:tc>
                  <a:txBody>
                    <a:bodyPr/>
                    <a:lstStyle/>
                    <a:p>
                      <a:r>
                        <a:rPr sz="1200" b="0" i="0">
                          <a:solidFill>
                            <a:srgbClr val="1A1A1A"/>
                          </a:solidFill>
                        </a:rPr>
                        <a:t>&lt;3 years allowed with a documented mentoring plan (§2.11.a)</a:t>
                      </a:r>
                    </a:p>
                  </a:txBody>
                  <a:tcPr marL="54864" marR="54864" marT="36576" marB="36576" anchor="t">
                    <a:solidFill>
                      <a:srgbClr val="EEF3F0"/>
                    </a:solidFill>
                  </a:tcPr>
                </a:tc>
                <a:tc>
                  <a:txBody>
                    <a:bodyPr/>
                    <a:lstStyle/>
                    <a:p>
                      <a:r>
                        <a:rPr sz="1200" b="0" i="0">
                          <a:solidFill>
                            <a:srgbClr val="1A1A1A"/>
                          </a:solidFill>
                        </a:rPr>
                        <a:t>Less experienced leadership</a:t>
                      </a:r>
                    </a:p>
                  </a:txBody>
                  <a:tcPr marL="54864" marR="54864" marT="36576" marB="36576" anchor="t">
                    <a:solidFill>
                      <a:srgbClr val="FBEFEF"/>
                    </a:solidFill>
                  </a:tcPr>
                </a:tc>
              </a:tr>
              <a:tr h="274320">
                <a:tc>
                  <a:txBody>
                    <a:bodyPr/>
                    <a:lstStyle/>
                    <a:p>
                      <a:r>
                        <a:rPr sz="1200" b="1" i="0">
                          <a:solidFill>
                            <a:srgbClr val="1A1A1A"/>
                          </a:solidFill>
                        </a:rPr>
                        <a:t>Approval</a:t>
                      </a:r>
                    </a:p>
                  </a:txBody>
                  <a:tcPr marL="54864" marR="54864" marT="36576" marB="36576" anchor="t">
                    <a:solidFill>
                      <a:srgbClr val="FFFFFF"/>
                    </a:solidFill>
                  </a:tcPr>
                </a:tc>
                <a:tc>
                  <a:txBody>
                    <a:bodyPr/>
                    <a:lstStyle/>
                    <a:p>
                      <a:r>
                        <a:rPr sz="1200" b="0" i="0">
                          <a:solidFill>
                            <a:srgbClr val="1A1A1A"/>
                          </a:solidFill>
                        </a:rPr>
                        <a:t>RC final approval of PD (§2.8.a)</a:t>
                      </a:r>
                    </a:p>
                  </a:txBody>
                  <a:tcPr marL="54864" marR="54864" marT="36576" marB="36576" anchor="t">
                    <a:solidFill>
                      <a:srgbClr val="FFFFFF"/>
                    </a:solidFill>
                  </a:tcPr>
                </a:tc>
                <a:tc>
                  <a:txBody>
                    <a:bodyPr/>
                    <a:lstStyle/>
                    <a:p>
                      <a:r>
                        <a:rPr sz="1200" b="0" i="0">
                          <a:solidFill>
                            <a:srgbClr val="1A1A1A"/>
                          </a:solidFill>
                        </a:rPr>
                        <a:t>GMEC approves; RC approval deleted</a:t>
                      </a:r>
                    </a:p>
                  </a:txBody>
                  <a:tcPr marL="54864" marR="54864" marT="36576" marB="36576" anchor="t">
                    <a:solidFill>
                      <a:srgbClr val="FFFFFF"/>
                    </a:solidFill>
                  </a:tcPr>
                </a:tc>
                <a:tc>
                  <a:txBody>
                    <a:bodyPr/>
                    <a:lstStyle/>
                    <a:p>
                      <a:r>
                        <a:rPr sz="1200" b="0" i="0">
                          <a:solidFill>
                            <a:srgbClr val="1A1A1A"/>
                          </a:solidFill>
                        </a:rPr>
                        <a:t>Specialty loses its check on PD selection</a:t>
                      </a:r>
                    </a:p>
                  </a:txBody>
                  <a:tcPr marL="54864" marR="54864" marT="36576" marB="36576" anchor="t">
                    <a:solidFill>
                      <a:srgbClr val="FBEFEF"/>
                    </a:solidFill>
                  </a:tcPr>
                </a:tc>
              </a:tr>
              <a:tr h="274320">
                <a:tc>
                  <a:txBody>
                    <a:bodyPr/>
                    <a:lstStyle/>
                    <a:p>
                      <a:r>
                        <a:rPr sz="1200" b="1" i="0">
                          <a:solidFill>
                            <a:srgbClr val="1A1A1A"/>
                          </a:solidFill>
                        </a:rPr>
                        <a:t>Continuity</a:t>
                      </a:r>
                    </a:p>
                  </a:txBody>
                  <a:tcPr marL="54864" marR="54864" marT="36576" marB="36576" anchor="t">
                    <a:solidFill>
                      <a:srgbClr val="EEF3F0"/>
                    </a:solidFill>
                  </a:tcPr>
                </a:tc>
                <a:tc>
                  <a:txBody>
                    <a:bodyPr/>
                    <a:lstStyle/>
                    <a:p>
                      <a:r>
                        <a:rPr sz="1200" b="0" i="0">
                          <a:solidFill>
                            <a:srgbClr val="1A1A1A"/>
                          </a:solidFill>
                        </a:rPr>
                        <a:t>Program must demonstrate PD retention (§2.9)</a:t>
                      </a:r>
                    </a:p>
                  </a:txBody>
                  <a:tcPr marL="54864" marR="54864" marT="36576" marB="36576" anchor="t">
                    <a:solidFill>
                      <a:srgbClr val="EEF3F0"/>
                    </a:solidFill>
                  </a:tcPr>
                </a:tc>
                <a:tc>
                  <a:txBody>
                    <a:bodyPr/>
                    <a:lstStyle/>
                    <a:p>
                      <a:r>
                        <a:rPr sz="1200" b="0" i="0">
                          <a:solidFill>
                            <a:srgbClr val="1A1A1A"/>
                          </a:solidFill>
                        </a:rPr>
                        <a:t>Deleted</a:t>
                      </a:r>
                    </a:p>
                  </a:txBody>
                  <a:tcPr marL="54864" marR="54864" marT="36576" marB="36576" anchor="t">
                    <a:solidFill>
                      <a:srgbClr val="EEF3F0"/>
                    </a:solidFill>
                  </a:tcPr>
                </a:tc>
                <a:tc>
                  <a:txBody>
                    <a:bodyPr/>
                    <a:lstStyle/>
                    <a:p>
                      <a:r>
                        <a:rPr sz="1200" b="0" i="0">
                          <a:solidFill>
                            <a:srgbClr val="1A1A1A"/>
                          </a:solidFill>
                        </a:rPr>
                        <a:t>Turnover warning sign removed</a:t>
                      </a:r>
                    </a:p>
                  </a:txBody>
                  <a:tcPr marL="54864" marR="54864" marT="36576" marB="36576" anchor="t">
                    <a:solidFill>
                      <a:srgbClr val="FBEFEF"/>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3. Physician faculty qualifications and supervision</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822960"/>
        </p:xfrm>
        <a:graphic>
          <a:graphicData uri="http://schemas.openxmlformats.org/drawingml/2006/table">
            <a:tbl>
              <a:tblPr firstRow="1" bandRow="1">
                <a:tableStyleId>{5C22544A-7EE6-4342-B048-85BDC9FD1C3A}</a:tableStyleId>
              </a:tblPr>
              <a:tblGrid>
                <a:gridCol w="1188720"/>
                <a:gridCol w="2286000"/>
                <a:gridCol w="2377440"/>
                <a:gridCol w="2029968"/>
              </a:tblGrid>
              <a:tr h="274320">
                <a:tc>
                  <a:txBody>
                    <a:bodyPr/>
                    <a:lstStyle/>
                    <a:p>
                      <a:r>
                        <a:rPr sz="1200" b="1" i="0">
                          <a:solidFill>
                            <a:srgbClr val="FFFFFF"/>
                          </a:solidFill>
                        </a:rPr>
                        <a:t/>
                      </a:r>
                    </a:p>
                  </a:txBody>
                  <a:tcPr marL="54864" marR="54864" marT="36576" marB="36576">
                    <a:solidFill>
                      <a:srgbClr val="006747"/>
                    </a:solidFill>
                  </a:tcPr>
                </a:tc>
                <a:tc>
                  <a:txBody>
                    <a:bodyPr/>
                    <a:lstStyle/>
                    <a:p>
                      <a:r>
                        <a:rPr sz="1200" b="1" i="0">
                          <a:solidFill>
                            <a:srgbClr val="FFFFFF"/>
                          </a:solidFill>
                        </a:rPr>
                        <a:t>Current 2028 EM requirement</a:t>
                      </a:r>
                    </a:p>
                  </a:txBody>
                  <a:tcPr marL="54864" marR="54864" marT="36576" marB="36576">
                    <a:solidFill>
                      <a:srgbClr val="006747"/>
                    </a:solidFill>
                  </a:tcPr>
                </a:tc>
                <a:tc>
                  <a:txBody>
                    <a:bodyPr/>
                    <a:lstStyle/>
                    <a:p>
                      <a:r>
                        <a:rPr sz="1200" b="1" i="0">
                          <a:solidFill>
                            <a:srgbClr val="FFFFFF"/>
                          </a:solidFill>
                        </a:rPr>
                        <a:t>Proposed CPR</a:t>
                      </a:r>
                    </a:p>
                  </a:txBody>
                  <a:tcPr marL="54864" marR="54864" marT="36576" marB="36576">
                    <a:solidFill>
                      <a:srgbClr val="006747"/>
                    </a:solidFill>
                  </a:tcPr>
                </a:tc>
                <a:tc>
                  <a:txBody>
                    <a:bodyPr/>
                    <a:lstStyle/>
                    <a:p>
                      <a:r>
                        <a:rPr sz="1200" b="1" i="0">
                          <a:solidFill>
                            <a:srgbClr val="FFFFFF"/>
                          </a:solidFill>
                        </a:rPr>
                        <a:t>Impact on EM</a:t>
                      </a:r>
                    </a:p>
                  </a:txBody>
                  <a:tcPr marL="54864" marR="54864" marT="36576" marB="36576">
                    <a:solidFill>
                      <a:srgbClr val="006747"/>
                    </a:solidFill>
                  </a:tcPr>
                </a:tc>
              </a:tr>
              <a:tr h="274320">
                <a:tc>
                  <a:txBody>
                    <a:bodyPr/>
                    <a:lstStyle/>
                    <a:p>
                      <a:r>
                        <a:rPr sz="1200" b="1" i="0">
                          <a:solidFill>
                            <a:srgbClr val="1A1A1A"/>
                          </a:solidFill>
                        </a:rPr>
                        <a:t>Certification</a:t>
                      </a:r>
                    </a:p>
                  </a:txBody>
                  <a:tcPr marL="54864" marR="54864" marT="36576" marB="36576" anchor="t">
                    <a:solidFill>
                      <a:srgbClr val="FFFFFF"/>
                    </a:solidFill>
                  </a:tcPr>
                </a:tc>
                <a:tc>
                  <a:txBody>
                    <a:bodyPr/>
                    <a:lstStyle/>
                    <a:p>
                      <a:r>
                        <a:rPr sz="1200" b="0" i="0">
                          <a:solidFill>
                            <a:srgbClr val="1A1A1A"/>
                          </a:solidFill>
                        </a:rPr>
                        <a:t>ABEM/AOBEM or qualifications acceptable to RRC-EM (EM §2.10)</a:t>
                      </a:r>
                    </a:p>
                  </a:txBody>
                  <a:tcPr marL="54864" marR="54864" marT="36576" marB="36576" anchor="t">
                    <a:solidFill>
                      <a:srgbClr val="FFFFFF"/>
                    </a:solidFill>
                  </a:tcPr>
                </a:tc>
                <a:tc>
                  <a:txBody>
                    <a:bodyPr/>
                    <a:lstStyle/>
                    <a:p>
                      <a:r>
                        <a:rPr sz="1200" b="0" i="0">
                          <a:solidFill>
                            <a:srgbClr val="1A1A1A"/>
                          </a:solidFill>
                        </a:rPr>
                        <a:t>Specialty board certification; non-eligible faculty may receive GMEC approval (§2.24); RC authority to accept alternatives deleted</a:t>
                      </a:r>
                    </a:p>
                  </a:txBody>
                  <a:tcPr marL="54864" marR="54864" marT="36576" marB="36576" anchor="t">
                    <a:solidFill>
                      <a:srgbClr val="FFFFFF"/>
                    </a:solidFill>
                  </a:tcPr>
                </a:tc>
                <a:tc>
                  <a:txBody>
                    <a:bodyPr/>
                    <a:lstStyle/>
                    <a:p>
                      <a:r>
                        <a:rPr sz="1200" b="0" i="0">
                          <a:solidFill>
                            <a:srgbClr val="1A1A1A"/>
                          </a:solidFill>
                        </a:rPr>
                        <a:t>GMEC, not the EM-RRC, decides who may teach EM residents</a:t>
                      </a:r>
                    </a:p>
                  </a:txBody>
                  <a:tcPr marL="54864" marR="54864" marT="36576" marB="36576" anchor="t">
                    <a:solidFill>
                      <a:srgbClr val="FBEFEF"/>
                    </a:solidFill>
                  </a:tcPr>
                </a:tc>
              </a:tr>
              <a:tr h="274320">
                <a:tc>
                  <a:txBody>
                    <a:bodyPr/>
                    <a:lstStyle/>
                    <a:p>
                      <a:r>
                        <a:rPr sz="1200" b="1" i="0">
                          <a:solidFill>
                            <a:srgbClr val="1A1A1A"/>
                          </a:solidFill>
                        </a:rPr>
                        <a:t>Supervision</a:t>
                      </a:r>
                    </a:p>
                  </a:txBody>
                  <a:tcPr marL="54864" marR="54864" marT="36576" marB="36576" anchor="t">
                    <a:solidFill>
                      <a:srgbClr val="EEF3F0"/>
                    </a:solidFill>
                  </a:tcPr>
                </a:tc>
                <a:tc>
                  <a:txBody>
                    <a:bodyPr/>
                    <a:lstStyle/>
                    <a:p>
                      <a:r>
                        <a:rPr sz="1200" b="0" i="0">
                          <a:solidFill>
                            <a:srgbClr val="1A1A1A"/>
                          </a:solidFill>
                        </a:rPr>
                        <a:t>ED supervision by physicians who completed an EM residency; defined pediatric and low-acuity exceptions</a:t>
                      </a:r>
                    </a:p>
                  </a:txBody>
                  <a:tcPr marL="54864" marR="54864" marT="36576" marB="36576" anchor="t">
                    <a:solidFill>
                      <a:srgbClr val="EEF3F0"/>
                    </a:solidFill>
                  </a:tcPr>
                </a:tc>
                <a:tc>
                  <a:txBody>
                    <a:bodyPr/>
                    <a:lstStyle/>
                    <a:p>
                      <a:r>
                        <a:rPr sz="1200" b="0" i="0">
                          <a:solidFill>
                            <a:srgbClr val="1A1A1A"/>
                          </a:solidFill>
                        </a:rPr>
                        <a:t>Specialty supervision rules “should include flexibility” for supervision by qualified faculty in other specialties (§2.22 bracket)</a:t>
                      </a:r>
                    </a:p>
                  </a:txBody>
                  <a:tcPr marL="54864" marR="54864" marT="36576" marB="36576" anchor="t">
                    <a:solidFill>
                      <a:srgbClr val="EEF3F0"/>
                    </a:solidFill>
                  </a:tcPr>
                </a:tc>
                <a:tc>
                  <a:txBody>
                    <a:bodyPr/>
                    <a:lstStyle/>
                    <a:p>
                      <a:r>
                        <a:rPr sz="1200" b="0" i="0">
                          <a:solidFill>
                            <a:srgbClr val="1A1A1A"/>
                          </a:solidFill>
                        </a:rPr>
                        <a:t>Cross-specialty supervision beyond today’s exceptions</a:t>
                      </a:r>
                    </a:p>
                  </a:txBody>
                  <a:tcPr marL="54864" marR="54864" marT="36576" marB="36576" anchor="t">
                    <a:solidFill>
                      <a:srgbClr val="FBEFEF"/>
                    </a:solidFill>
                  </a:tcPr>
                </a:tc>
              </a:tr>
            </a:tbl>
          </a:graphicData>
        </a:graphic>
      </p:graphicFrame>
      <p:sp>
        <p:nvSpPr>
          <p:cNvPr id="6" name="TextBox 5"/>
          <p:cNvSpPr txBox="1"/>
          <p:nvPr/>
        </p:nvSpPr>
        <p:spPr>
          <a:xfrm>
            <a:off x="630936" y="4224528"/>
            <a:ext cx="5669280" cy="365760"/>
          </a:xfrm>
          <a:prstGeom prst="rect">
            <a:avLst/>
          </a:prstGeom>
          <a:noFill/>
        </p:spPr>
        <p:txBody>
          <a:bodyPr wrap="square" anchor="t" lIns="73152" rIns="73152" tIns="73152" bIns="73152">
            <a:spAutoFit/>
          </a:bodyPr>
          <a:lstStyle/>
          <a:p>
            <a:pPr>
              <a:spcAft>
                <a:spcPts val="400"/>
              </a:spcAft>
            </a:pPr>
            <a:r>
              <a:rPr sz="1200" b="0" i="1">
                <a:solidFill>
                  <a:srgbClr val="595959"/>
                </a:solidFill>
              </a:rPr>
              <a:t>Rationale offered: relief for small programs with limited faculty.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4. Patient care, procedures, medical knowledge</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1097280"/>
        </p:xfrm>
        <a:graphic>
          <a:graphicData uri="http://schemas.openxmlformats.org/drawingml/2006/table">
            <a:tbl>
              <a:tblPr firstRow="1" bandRow="1">
                <a:tableStyleId>{5C22544A-7EE6-4342-B048-85BDC9FD1C3A}</a:tableStyleId>
              </a:tblPr>
              <a:tblGrid>
                <a:gridCol w="1188720"/>
                <a:gridCol w="2286000"/>
                <a:gridCol w="2377440"/>
                <a:gridCol w="2029968"/>
              </a:tblGrid>
              <a:tr h="274320">
                <a:tc>
                  <a:txBody>
                    <a:bodyPr/>
                    <a:lstStyle/>
                    <a:p>
                      <a:r>
                        <a:rPr sz="1200" b="1" i="0">
                          <a:solidFill>
                            <a:srgbClr val="FFFFFF"/>
                          </a:solidFill>
                        </a:rPr>
                        <a:t/>
                      </a:r>
                    </a:p>
                  </a:txBody>
                  <a:tcPr marL="54864" marR="54864" marT="36576" marB="36576">
                    <a:solidFill>
                      <a:srgbClr val="006747"/>
                    </a:solidFill>
                  </a:tcPr>
                </a:tc>
                <a:tc>
                  <a:txBody>
                    <a:bodyPr/>
                    <a:lstStyle/>
                    <a:p>
                      <a:r>
                        <a:rPr sz="1200" b="1" i="0">
                          <a:solidFill>
                            <a:srgbClr val="FFFFFF"/>
                          </a:solidFill>
                        </a:rPr>
                        <a:t>Current 2028 EM requirement</a:t>
                      </a:r>
                    </a:p>
                  </a:txBody>
                  <a:tcPr marL="54864" marR="54864" marT="36576" marB="36576">
                    <a:solidFill>
                      <a:srgbClr val="006747"/>
                    </a:solidFill>
                  </a:tcPr>
                </a:tc>
                <a:tc>
                  <a:txBody>
                    <a:bodyPr/>
                    <a:lstStyle/>
                    <a:p>
                      <a:r>
                        <a:rPr sz="1200" b="1" i="0">
                          <a:solidFill>
                            <a:srgbClr val="FFFFFF"/>
                          </a:solidFill>
                        </a:rPr>
                        <a:t>Proposed CPR</a:t>
                      </a:r>
                    </a:p>
                  </a:txBody>
                  <a:tcPr marL="54864" marR="54864" marT="36576" marB="36576">
                    <a:solidFill>
                      <a:srgbClr val="006747"/>
                    </a:solidFill>
                  </a:tcPr>
                </a:tc>
                <a:tc>
                  <a:txBody>
                    <a:bodyPr/>
                    <a:lstStyle/>
                    <a:p>
                      <a:r>
                        <a:rPr sz="1200" b="1" i="0">
                          <a:solidFill>
                            <a:srgbClr val="FFFFFF"/>
                          </a:solidFill>
                        </a:rPr>
                        <a:t>Impact on EM</a:t>
                      </a:r>
                    </a:p>
                  </a:txBody>
                  <a:tcPr marL="54864" marR="54864" marT="36576" marB="36576">
                    <a:solidFill>
                      <a:srgbClr val="006747"/>
                    </a:solidFill>
                  </a:tcPr>
                </a:tc>
              </a:tr>
              <a:tr h="274320">
                <a:tc>
                  <a:txBody>
                    <a:bodyPr/>
                    <a:lstStyle/>
                    <a:p>
                      <a:r>
                        <a:rPr sz="1200" b="1" i="0">
                          <a:solidFill>
                            <a:srgbClr val="1A1A1A"/>
                          </a:solidFill>
                        </a:rPr>
                        <a:t>Standard</a:t>
                      </a:r>
                    </a:p>
                  </a:txBody>
                  <a:tcPr marL="54864" marR="54864" marT="36576" marB="36576" anchor="t">
                    <a:solidFill>
                      <a:srgbClr val="FFFFFF"/>
                    </a:solidFill>
                  </a:tcPr>
                </a:tc>
                <a:tc>
                  <a:txBody>
                    <a:bodyPr/>
                    <a:lstStyle/>
                    <a:p>
                      <a:r>
                        <a:rPr sz="1200" b="0" i="0">
                          <a:solidFill>
                            <a:srgbClr val="1A1A1A"/>
                          </a:solidFill>
                        </a:rPr>
                        <a:t>“Residents must demonstrate…”</a:t>
                      </a:r>
                    </a:p>
                  </a:txBody>
                  <a:tcPr marL="54864" marR="54864" marT="36576" marB="36576" anchor="t">
                    <a:solidFill>
                      <a:srgbClr val="FFFFFF"/>
                    </a:solidFill>
                  </a:tcPr>
                </a:tc>
                <a:tc>
                  <a:txBody>
                    <a:bodyPr/>
                    <a:lstStyle/>
                    <a:p>
                      <a:r>
                        <a:rPr sz="1200" b="0" i="0">
                          <a:solidFill>
                            <a:srgbClr val="1A1A1A"/>
                          </a:solidFill>
                        </a:rPr>
                        <a:t>“The program must provide instruction in and assessment of…” (§4.4–4.6)</a:t>
                      </a:r>
                    </a:p>
                  </a:txBody>
                  <a:tcPr marL="54864" marR="54864" marT="36576" marB="36576" anchor="t">
                    <a:solidFill>
                      <a:srgbClr val="FFFFFF"/>
                    </a:solidFill>
                  </a:tcPr>
                </a:tc>
                <a:tc>
                  <a:txBody>
                    <a:bodyPr/>
                    <a:lstStyle/>
                    <a:p>
                      <a:r>
                        <a:rPr sz="1200" b="0" i="0">
                          <a:solidFill>
                            <a:srgbClr val="1A1A1A"/>
                          </a:solidFill>
                        </a:rPr>
                        <a:t>Outcome standard becomes a process standard</a:t>
                      </a:r>
                    </a:p>
                  </a:txBody>
                  <a:tcPr marL="54864" marR="54864" marT="36576" marB="36576" anchor="t">
                    <a:solidFill>
                      <a:srgbClr val="FBEFEF"/>
                    </a:solidFill>
                  </a:tcPr>
                </a:tc>
              </a:tr>
              <a:tr h="274320">
                <a:tc>
                  <a:txBody>
                    <a:bodyPr/>
                    <a:lstStyle/>
                    <a:p>
                      <a:r>
                        <a:rPr sz="1200" b="1" i="0">
                          <a:solidFill>
                            <a:srgbClr val="1A1A1A"/>
                          </a:solidFill>
                        </a:rPr>
                        <a:t>Specialty content</a:t>
                      </a:r>
                    </a:p>
                  </a:txBody>
                  <a:tcPr marL="54864" marR="54864" marT="36576" marB="36576" anchor="t">
                    <a:solidFill>
                      <a:srgbClr val="EEF3F0"/>
                    </a:solidFill>
                  </a:tcPr>
                </a:tc>
                <a:tc>
                  <a:txBody>
                    <a:bodyPr/>
                    <a:lstStyle/>
                    <a:p>
                      <a:r>
                        <a:rPr sz="1200" b="0" i="0">
                          <a:solidFill>
                            <a:srgbClr val="1A1A1A"/>
                          </a:solidFill>
                        </a:rPr>
                        <a:t>EM-specific patient care, clinical experience, procedural, and knowledge expectations (EM §4.4–4.6, §4.11)</a:t>
                      </a:r>
                    </a:p>
                  </a:txBody>
                  <a:tcPr marL="54864" marR="54864" marT="36576" marB="36576" anchor="t">
                    <a:solidFill>
                      <a:srgbClr val="EEF3F0"/>
                    </a:solidFill>
                  </a:tcPr>
                </a:tc>
                <a:tc>
                  <a:txBody>
                    <a:bodyPr/>
                    <a:lstStyle/>
                    <a:p>
                      <a:r>
                        <a:rPr sz="1200" b="0" i="0">
                          <a:solidFill>
                            <a:srgbClr val="1A1A1A"/>
                          </a:solidFill>
                        </a:rPr>
                        <a:t>Existing specialty-specific requirements removed; RC authority to further specify §4.4, 4.5, 4.6 deleted</a:t>
                      </a:r>
                    </a:p>
                  </a:txBody>
                  <a:tcPr marL="54864" marR="54864" marT="36576" marB="36576" anchor="t">
                    <a:solidFill>
                      <a:srgbClr val="EEF3F0"/>
                    </a:solidFill>
                  </a:tcPr>
                </a:tc>
                <a:tc>
                  <a:txBody>
                    <a:bodyPr/>
                    <a:lstStyle/>
                    <a:p>
                      <a:r>
                        <a:rPr sz="1200" b="0" i="0">
                          <a:solidFill>
                            <a:srgbClr val="1A1A1A"/>
                          </a:solidFill>
                        </a:rPr>
                        <a:t>EM-RRC loses the ability to define the essential competencies of an emergency physician</a:t>
                      </a:r>
                    </a:p>
                  </a:txBody>
                  <a:tcPr marL="54864" marR="54864" marT="36576" marB="36576" anchor="t">
                    <a:solidFill>
                      <a:srgbClr val="FBEFEF"/>
                    </a:solidFill>
                  </a:tcPr>
                </a:tc>
              </a:tr>
              <a:tr h="274320">
                <a:tc>
                  <a:txBody>
                    <a:bodyPr/>
                    <a:lstStyle/>
                    <a:p>
                      <a:r>
                        <a:rPr sz="1200" b="1" i="0">
                          <a:solidFill>
                            <a:srgbClr val="1A1A1A"/>
                          </a:solidFill>
                        </a:rPr>
                        <a:t>Sub-competencies</a:t>
                      </a:r>
                    </a:p>
                  </a:txBody>
                  <a:tcPr marL="54864" marR="54864" marT="36576" marB="36576" anchor="t">
                    <a:solidFill>
                      <a:srgbClr val="FFFFFF"/>
                    </a:solidFill>
                  </a:tcPr>
                </a:tc>
                <a:tc>
                  <a:txBody>
                    <a:bodyPr/>
                    <a:lstStyle/>
                    <a:p>
                      <a:r>
                        <a:rPr sz="1200" b="0" i="0">
                          <a:solidFill>
                            <a:srgbClr val="1A1A1A"/>
                          </a:solidFill>
                        </a:rPr>
                        <a:t>RC may add sub-competencies (PBLI, ICS, SBP)</a:t>
                      </a:r>
                    </a:p>
                  </a:txBody>
                  <a:tcPr marL="54864" marR="54864" marT="36576" marB="36576" anchor="t">
                    <a:solidFill>
                      <a:srgbClr val="FFFFFF"/>
                    </a:solidFill>
                  </a:tcPr>
                </a:tc>
                <a:tc>
                  <a:txBody>
                    <a:bodyPr/>
                    <a:lstStyle/>
                    <a:p>
                      <a:r>
                        <a:rPr sz="1200" b="0" i="0">
                          <a:solidFill>
                            <a:srgbClr val="1A1A1A"/>
                          </a:solidFill>
                        </a:rPr>
                        <a:t>Sub-competency lists consolidated; RC authority to add deleted (§4.7–4.9)</a:t>
                      </a:r>
                    </a:p>
                  </a:txBody>
                  <a:tcPr marL="54864" marR="54864" marT="36576" marB="36576" anchor="t">
                    <a:solidFill>
                      <a:srgbClr val="FFFFFF"/>
                    </a:solidFill>
                  </a:tcPr>
                </a:tc>
                <a:tc>
                  <a:txBody>
                    <a:bodyPr/>
                    <a:lstStyle/>
                    <a:p>
                      <a:r>
                        <a:rPr sz="1200" b="0" i="0">
                          <a:solidFill>
                            <a:srgbClr val="1A1A1A"/>
                          </a:solidFill>
                        </a:rPr>
                        <a:t>Less specialty-specific detail; AI language added (a positive)</a:t>
                      </a:r>
                    </a:p>
                  </a:txBody>
                  <a:tcPr marL="54864" marR="54864" marT="36576" marB="36576" anchor="t">
                    <a:solidFill>
                      <a:srgbClr val="FBEFEF"/>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5. Scholarship</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1097280"/>
        </p:xfrm>
        <a:graphic>
          <a:graphicData uri="http://schemas.openxmlformats.org/drawingml/2006/table">
            <a:tbl>
              <a:tblPr firstRow="1" bandRow="1">
                <a:tableStyleId>{5C22544A-7EE6-4342-B048-85BDC9FD1C3A}</a:tableStyleId>
              </a:tblPr>
              <a:tblGrid>
                <a:gridCol w="1188720"/>
                <a:gridCol w="2286000"/>
                <a:gridCol w="2377440"/>
                <a:gridCol w="2029968"/>
              </a:tblGrid>
              <a:tr h="274320">
                <a:tc>
                  <a:txBody>
                    <a:bodyPr/>
                    <a:lstStyle/>
                    <a:p>
                      <a:r>
                        <a:rPr sz="1200" b="1" i="0">
                          <a:solidFill>
                            <a:srgbClr val="FFFFFF"/>
                          </a:solidFill>
                        </a:rPr>
                        <a:t/>
                      </a:r>
                    </a:p>
                  </a:txBody>
                  <a:tcPr marL="54864" marR="54864" marT="36576" marB="36576">
                    <a:solidFill>
                      <a:srgbClr val="006747"/>
                    </a:solidFill>
                  </a:tcPr>
                </a:tc>
                <a:tc>
                  <a:txBody>
                    <a:bodyPr/>
                    <a:lstStyle/>
                    <a:p>
                      <a:r>
                        <a:rPr sz="1200" b="1" i="0">
                          <a:solidFill>
                            <a:srgbClr val="FFFFFF"/>
                          </a:solidFill>
                        </a:rPr>
                        <a:t>Current 2028 EM requirement</a:t>
                      </a:r>
                    </a:p>
                  </a:txBody>
                  <a:tcPr marL="54864" marR="54864" marT="36576" marB="36576">
                    <a:solidFill>
                      <a:srgbClr val="006747"/>
                    </a:solidFill>
                  </a:tcPr>
                </a:tc>
                <a:tc>
                  <a:txBody>
                    <a:bodyPr/>
                    <a:lstStyle/>
                    <a:p>
                      <a:r>
                        <a:rPr sz="1200" b="1" i="0">
                          <a:solidFill>
                            <a:srgbClr val="FFFFFF"/>
                          </a:solidFill>
                        </a:rPr>
                        <a:t>Proposed CPR</a:t>
                      </a:r>
                    </a:p>
                  </a:txBody>
                  <a:tcPr marL="54864" marR="54864" marT="36576" marB="36576">
                    <a:solidFill>
                      <a:srgbClr val="006747"/>
                    </a:solidFill>
                  </a:tcPr>
                </a:tc>
                <a:tc>
                  <a:txBody>
                    <a:bodyPr/>
                    <a:lstStyle/>
                    <a:p>
                      <a:r>
                        <a:rPr sz="1200" b="1" i="0">
                          <a:solidFill>
                            <a:srgbClr val="FFFFFF"/>
                          </a:solidFill>
                        </a:rPr>
                        <a:t>Impact on EM</a:t>
                      </a:r>
                    </a:p>
                  </a:txBody>
                  <a:tcPr marL="54864" marR="54864" marT="36576" marB="36576">
                    <a:solidFill>
                      <a:srgbClr val="006747"/>
                    </a:solidFill>
                  </a:tcPr>
                </a:tc>
              </a:tr>
              <a:tr h="274320">
                <a:tc>
                  <a:txBody>
                    <a:bodyPr/>
                    <a:lstStyle/>
                    <a:p>
                      <a:r>
                        <a:rPr sz="1200" b="1" i="0">
                          <a:solidFill>
                            <a:srgbClr val="1A1A1A"/>
                          </a:solidFill>
                        </a:rPr>
                        <a:t>Faculty</a:t>
                      </a:r>
                    </a:p>
                  </a:txBody>
                  <a:tcPr marL="54864" marR="54864" marT="36576" marB="36576" anchor="t">
                    <a:solidFill>
                      <a:srgbClr val="FFFFFF"/>
                    </a:solidFill>
                  </a:tcPr>
                </a:tc>
                <a:tc>
                  <a:txBody>
                    <a:bodyPr/>
                    <a:lstStyle/>
                    <a:p>
                      <a:r>
                        <a:rPr sz="1200" b="0" i="0">
                          <a:solidFill>
                            <a:srgbClr val="1A1A1A"/>
                          </a:solidFill>
                        </a:rPr>
                        <a:t>Collective accomplishment in ≥3 scholarly domains plus dissemination including peer-reviewed publication (EM §4.13–4.14)</a:t>
                      </a:r>
                    </a:p>
                  </a:txBody>
                  <a:tcPr marL="54864" marR="54864" marT="36576" marB="36576" anchor="t">
                    <a:solidFill>
                      <a:srgbClr val="FFFFFF"/>
                    </a:solidFill>
                  </a:tcPr>
                </a:tc>
                <a:tc>
                  <a:txBody>
                    <a:bodyPr/>
                    <a:lstStyle/>
                    <a:p>
                      <a:r>
                        <a:rPr sz="1200" b="0" i="0">
                          <a:solidFill>
                            <a:srgbClr val="1A1A1A"/>
                          </a:solidFill>
                        </a:rPr>
                        <a:t>Each core/required faculty: ≥1 qualifying activity every 3 years; a didactic presentation qualifies (§4.18.a)</a:t>
                      </a:r>
                    </a:p>
                  </a:txBody>
                  <a:tcPr marL="54864" marR="54864" marT="36576" marB="36576" anchor="t">
                    <a:solidFill>
                      <a:srgbClr val="FFFFFF"/>
                    </a:solidFill>
                  </a:tcPr>
                </a:tc>
                <a:tc>
                  <a:txBody>
                    <a:bodyPr/>
                    <a:lstStyle/>
                    <a:p>
                      <a:r>
                        <a:rPr sz="1200" b="0" i="0">
                          <a:solidFill>
                            <a:srgbClr val="1A1A1A"/>
                          </a:solidFill>
                        </a:rPr>
                        <a:t>Floor drops to one lecture every three years</a:t>
                      </a:r>
                    </a:p>
                  </a:txBody>
                  <a:tcPr marL="54864" marR="54864" marT="36576" marB="36576" anchor="t">
                    <a:solidFill>
                      <a:srgbClr val="FBEFEF"/>
                    </a:solidFill>
                  </a:tcPr>
                </a:tc>
              </a:tr>
              <a:tr h="274320">
                <a:tc>
                  <a:txBody>
                    <a:bodyPr/>
                    <a:lstStyle/>
                    <a:p>
                      <a:r>
                        <a:rPr sz="1200" b="1" i="0">
                          <a:solidFill>
                            <a:srgbClr val="1A1A1A"/>
                          </a:solidFill>
                        </a:rPr>
                        <a:t>Peer review</a:t>
                      </a:r>
                    </a:p>
                  </a:txBody>
                  <a:tcPr marL="54864" marR="54864" marT="36576" marB="36576" anchor="t">
                    <a:solidFill>
                      <a:srgbClr val="EEF3F0"/>
                    </a:solidFill>
                  </a:tcPr>
                </a:tc>
                <a:tc>
                  <a:txBody>
                    <a:bodyPr/>
                    <a:lstStyle/>
                    <a:p>
                      <a:r>
                        <a:rPr sz="1200" b="0" i="0">
                          <a:solidFill>
                            <a:srgbClr val="1A1A1A"/>
                          </a:solidFill>
                        </a:rPr>
                        <a:t>RC may require peer-reviewed publication</a:t>
                      </a:r>
                    </a:p>
                  </a:txBody>
                  <a:tcPr marL="54864" marR="54864" marT="36576" marB="36576" anchor="t">
                    <a:solidFill>
                      <a:srgbClr val="EEF3F0"/>
                    </a:solidFill>
                  </a:tcPr>
                </a:tc>
                <a:tc>
                  <a:txBody>
                    <a:bodyPr/>
                    <a:lstStyle/>
                    <a:p>
                      <a:r>
                        <a:rPr sz="1200" b="0" i="0">
                          <a:solidFill>
                            <a:srgbClr val="1A1A1A"/>
                          </a:solidFill>
                        </a:rPr>
                        <a:t>RC may no longer require peer-reviewed publication for faculty (§4.18.c)</a:t>
                      </a:r>
                    </a:p>
                  </a:txBody>
                  <a:tcPr marL="54864" marR="54864" marT="36576" marB="36576" anchor="t">
                    <a:solidFill>
                      <a:srgbClr val="EEF3F0"/>
                    </a:solidFill>
                  </a:tcPr>
                </a:tc>
                <a:tc>
                  <a:txBody>
                    <a:bodyPr/>
                    <a:lstStyle/>
                    <a:p>
                      <a:r>
                        <a:rPr sz="1200" b="0" i="0">
                          <a:solidFill>
                            <a:srgbClr val="1A1A1A"/>
                          </a:solidFill>
                        </a:rPr>
                        <a:t>Expectation to generate and disseminate new knowledge falls</a:t>
                      </a:r>
                    </a:p>
                  </a:txBody>
                  <a:tcPr marL="54864" marR="54864" marT="36576" marB="36576" anchor="t">
                    <a:solidFill>
                      <a:srgbClr val="FBEFEF"/>
                    </a:solidFill>
                  </a:tcPr>
                </a:tc>
              </a:tr>
              <a:tr h="274320">
                <a:tc>
                  <a:txBody>
                    <a:bodyPr/>
                    <a:lstStyle/>
                    <a:p>
                      <a:r>
                        <a:rPr sz="1200" b="1" i="0">
                          <a:solidFill>
                            <a:srgbClr val="1A1A1A"/>
                          </a:solidFill>
                        </a:rPr>
                        <a:t>Residents</a:t>
                      </a:r>
                    </a:p>
                  </a:txBody>
                  <a:tcPr marL="54864" marR="54864" marT="36576" marB="36576" anchor="t">
                    <a:solidFill>
                      <a:srgbClr val="FFFFFF"/>
                    </a:solidFill>
                  </a:tcPr>
                </a:tc>
                <a:tc>
                  <a:txBody>
                    <a:bodyPr/>
                    <a:lstStyle/>
                    <a:p>
                      <a:r>
                        <a:rPr sz="1200" b="0" i="0">
                          <a:solidFill>
                            <a:srgbClr val="1A1A1A"/>
                          </a:solidFill>
                        </a:rPr>
                        <a:t>RC may specify resident scholarship</a:t>
                      </a:r>
                    </a:p>
                  </a:txBody>
                  <a:tcPr marL="54864" marR="54864" marT="36576" marB="36576" anchor="t">
                    <a:solidFill>
                      <a:srgbClr val="FFFFFF"/>
                    </a:solidFill>
                  </a:tcPr>
                </a:tc>
                <a:tc>
                  <a:txBody>
                    <a:bodyPr/>
                    <a:lstStyle/>
                    <a:p>
                      <a:r>
                        <a:rPr sz="1200" b="0" i="0">
                          <a:solidFill>
                            <a:srgbClr val="1A1A1A"/>
                          </a:solidFill>
                        </a:rPr>
                        <a:t>≥1 activity before graduation; RC authority deleted (§4.18.b, §4.19)</a:t>
                      </a:r>
                    </a:p>
                  </a:txBody>
                  <a:tcPr marL="54864" marR="54864" marT="36576" marB="36576" anchor="t">
                    <a:solidFill>
                      <a:srgbClr val="FFFFFF"/>
                    </a:solidFill>
                  </a:tcPr>
                </a:tc>
                <a:tc>
                  <a:txBody>
                    <a:bodyPr/>
                    <a:lstStyle/>
                    <a:p>
                      <a:r>
                        <a:rPr sz="1200" b="0" i="0">
                          <a:solidFill>
                            <a:srgbClr val="1A1A1A"/>
                          </a:solidFill>
                        </a:rPr>
                        <a:t>Resident scholarship becomes a checkbox</a:t>
                      </a:r>
                    </a:p>
                  </a:txBody>
                  <a:tcPr marL="54864" marR="54864" marT="36576" marB="36576" anchor="t">
                    <a:solidFill>
                      <a:srgbClr val="FBEFEF"/>
                    </a:solidFill>
                  </a:tcP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6. Work hours: the deleted bracket</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1645920"/>
        </p:xfrm>
        <a:graphic>
          <a:graphicData uri="http://schemas.openxmlformats.org/drawingml/2006/table">
            <a:tbl>
              <a:tblPr firstRow="1" bandRow="1">
                <a:tableStyleId>{5C22544A-7EE6-4342-B048-85BDC9FD1C3A}</a:tableStyleId>
              </a:tblPr>
              <a:tblGrid>
                <a:gridCol w="1188720"/>
                <a:gridCol w="2286000"/>
                <a:gridCol w="2377440"/>
                <a:gridCol w="2029968"/>
              </a:tblGrid>
              <a:tr h="274320">
                <a:tc>
                  <a:txBody>
                    <a:bodyPr/>
                    <a:lstStyle/>
                    <a:p>
                      <a:r>
                        <a:rPr sz="1200" b="1" i="0">
                          <a:solidFill>
                            <a:srgbClr val="FFFFFF"/>
                          </a:solidFill>
                        </a:rPr>
                        <a:t/>
                      </a:r>
                    </a:p>
                  </a:txBody>
                  <a:tcPr marL="54864" marR="54864" marT="36576" marB="36576">
                    <a:solidFill>
                      <a:srgbClr val="006747"/>
                    </a:solidFill>
                  </a:tcPr>
                </a:tc>
                <a:tc>
                  <a:txBody>
                    <a:bodyPr/>
                    <a:lstStyle/>
                    <a:p>
                      <a:r>
                        <a:rPr sz="1200" b="1" i="0">
                          <a:solidFill>
                            <a:srgbClr val="FFFFFF"/>
                          </a:solidFill>
                        </a:rPr>
                        <a:t>Current 2028 EM requirement</a:t>
                      </a:r>
                    </a:p>
                  </a:txBody>
                  <a:tcPr marL="54864" marR="54864" marT="36576" marB="36576">
                    <a:solidFill>
                      <a:srgbClr val="006747"/>
                    </a:solidFill>
                  </a:tcPr>
                </a:tc>
                <a:tc>
                  <a:txBody>
                    <a:bodyPr/>
                    <a:lstStyle/>
                    <a:p>
                      <a:r>
                        <a:rPr sz="1200" b="1" i="0">
                          <a:solidFill>
                            <a:srgbClr val="FFFFFF"/>
                          </a:solidFill>
                        </a:rPr>
                        <a:t>Proposed CPR</a:t>
                      </a:r>
                    </a:p>
                  </a:txBody>
                  <a:tcPr marL="54864" marR="54864" marT="36576" marB="36576">
                    <a:solidFill>
                      <a:srgbClr val="006747"/>
                    </a:solidFill>
                  </a:tcPr>
                </a:tc>
                <a:tc>
                  <a:txBody>
                    <a:bodyPr/>
                    <a:lstStyle/>
                    <a:p>
                      <a:r>
                        <a:rPr sz="1200" b="1" i="0">
                          <a:solidFill>
                            <a:srgbClr val="FFFFFF"/>
                          </a:solidFill>
                        </a:rPr>
                        <a:t>Impact on EM</a:t>
                      </a:r>
                    </a:p>
                  </a:txBody>
                  <a:tcPr marL="54864" marR="54864" marT="36576" marB="36576">
                    <a:solidFill>
                      <a:srgbClr val="006747"/>
                    </a:solidFill>
                  </a:tcPr>
                </a:tc>
              </a:tr>
              <a:tr h="274320">
                <a:tc>
                  <a:txBody>
                    <a:bodyPr/>
                    <a:lstStyle/>
                    <a:p>
                      <a:r>
                        <a:rPr sz="1200" b="1" i="0">
                          <a:solidFill>
                            <a:srgbClr val="1A1A1A"/>
                          </a:solidFill>
                        </a:rPr>
                        <a:t>Weekly hours</a:t>
                      </a:r>
                    </a:p>
                  </a:txBody>
                  <a:tcPr marL="54864" marR="54864" marT="36576" marB="36576" anchor="t">
                    <a:solidFill>
                      <a:srgbClr val="FFFFFF"/>
                    </a:solidFill>
                  </a:tcPr>
                </a:tc>
                <a:tc>
                  <a:txBody>
                    <a:bodyPr/>
                    <a:lstStyle/>
                    <a:p>
                      <a:r>
                        <a:rPr sz="1200" b="0" i="0">
                          <a:solidFill>
                            <a:srgbClr val="1A1A1A"/>
                          </a:solidFill>
                        </a:rPr>
                        <a:t>≤60 scheduled ED hours; ≤72 total (EM §6.17)</a:t>
                      </a:r>
                    </a:p>
                  </a:txBody>
                  <a:tcPr marL="54864" marR="54864" marT="36576" marB="36576" anchor="t">
                    <a:solidFill>
                      <a:srgbClr val="FFFFFF"/>
                    </a:solidFill>
                  </a:tcPr>
                </a:tc>
                <a:tc>
                  <a:txBody>
                    <a:bodyPr/>
                    <a:lstStyle/>
                    <a:p>
                      <a:r>
                        <a:rPr sz="1200" b="0" i="0">
                          <a:solidFill>
                            <a:srgbClr val="1A1A1A"/>
                          </a:solidFill>
                        </a:rPr>
                        <a:t>≤80 hours averaged over up to 4 weeks (§6.29)</a:t>
                      </a:r>
                    </a:p>
                  </a:txBody>
                  <a:tcPr marL="54864" marR="54864" marT="36576" marB="36576" anchor="t">
                    <a:solidFill>
                      <a:srgbClr val="FFFFFF"/>
                    </a:solidFill>
                  </a:tcPr>
                </a:tc>
                <a:tc>
                  <a:txBody>
                    <a:bodyPr/>
                    <a:lstStyle/>
                    <a:p>
                      <a:r>
                        <a:rPr sz="1200" b="0" i="0">
                          <a:solidFill>
                            <a:srgbClr val="1A1A1A"/>
                          </a:solidFill>
                        </a:rPr>
                        <a:t>EM limits deleted</a:t>
                      </a:r>
                    </a:p>
                  </a:txBody>
                  <a:tcPr marL="54864" marR="54864" marT="36576" marB="36576" anchor="t">
                    <a:solidFill>
                      <a:srgbClr val="FBEFEF"/>
                    </a:solidFill>
                  </a:tcPr>
                </a:tc>
              </a:tr>
              <a:tr h="274320">
                <a:tc>
                  <a:txBody>
                    <a:bodyPr/>
                    <a:lstStyle/>
                    <a:p>
                      <a:r>
                        <a:rPr sz="1200" b="1" i="0">
                          <a:solidFill>
                            <a:srgbClr val="1A1A1A"/>
                          </a:solidFill>
                        </a:rPr>
                        <a:t>Shift length</a:t>
                      </a:r>
                    </a:p>
                  </a:txBody>
                  <a:tcPr marL="54864" marR="54864" marT="36576" marB="36576" anchor="t">
                    <a:solidFill>
                      <a:srgbClr val="EEF3F0"/>
                    </a:solidFill>
                  </a:tcPr>
                </a:tc>
                <a:tc>
                  <a:txBody>
                    <a:bodyPr/>
                    <a:lstStyle/>
                    <a:p>
                      <a:r>
                        <a:rPr sz="1200" b="0" i="0">
                          <a:solidFill>
                            <a:srgbClr val="1A1A1A"/>
                          </a:solidFill>
                        </a:rPr>
                        <a:t>≤12 continuous hours with equivalent time off</a:t>
                      </a:r>
                    </a:p>
                  </a:txBody>
                  <a:tcPr marL="54864" marR="54864" marT="36576" marB="36576" anchor="t">
                    <a:solidFill>
                      <a:srgbClr val="EEF3F0"/>
                    </a:solidFill>
                  </a:tcPr>
                </a:tc>
                <a:tc>
                  <a:txBody>
                    <a:bodyPr/>
                    <a:lstStyle/>
                    <a:p>
                      <a:r>
                        <a:rPr sz="1200" b="0" i="0">
                          <a:solidFill>
                            <a:srgbClr val="1A1A1A"/>
                          </a:solidFill>
                        </a:rPr>
                        <a:t>≤24 hours + 4 for transitions (§6.33)</a:t>
                      </a:r>
                    </a:p>
                  </a:txBody>
                  <a:tcPr marL="54864" marR="54864" marT="36576" marB="36576" anchor="t">
                    <a:solidFill>
                      <a:srgbClr val="EEF3F0"/>
                    </a:solidFill>
                  </a:tcPr>
                </a:tc>
                <a:tc>
                  <a:txBody>
                    <a:bodyPr/>
                    <a:lstStyle/>
                    <a:p>
                      <a:r>
                        <a:rPr sz="1200" b="0" i="0">
                          <a:solidFill>
                            <a:srgbClr val="1A1A1A"/>
                          </a:solidFill>
                        </a:rPr>
                        <a:t>12-hour shift limit deleted</a:t>
                      </a:r>
                    </a:p>
                  </a:txBody>
                  <a:tcPr marL="54864" marR="54864" marT="36576" marB="36576" anchor="t">
                    <a:solidFill>
                      <a:srgbClr val="FBEFEF"/>
                    </a:solidFill>
                  </a:tcPr>
                </a:tc>
              </a:tr>
              <a:tr h="274320">
                <a:tc>
                  <a:txBody>
                    <a:bodyPr/>
                    <a:lstStyle/>
                    <a:p>
                      <a:r>
                        <a:rPr sz="1200" b="1" i="0">
                          <a:solidFill>
                            <a:srgbClr val="1A1A1A"/>
                          </a:solidFill>
                        </a:rPr>
                        <a:t>Days off</a:t>
                      </a:r>
                    </a:p>
                  </a:txBody>
                  <a:tcPr marL="54864" marR="54864" marT="36576" marB="36576" anchor="t">
                    <a:solidFill>
                      <a:srgbClr val="FFFFFF"/>
                    </a:solidFill>
                  </a:tcPr>
                </a:tc>
                <a:tc>
                  <a:txBody>
                    <a:bodyPr/>
                    <a:lstStyle/>
                    <a:p>
                      <a:r>
                        <a:rPr sz="1200" b="0" i="0">
                          <a:solidFill>
                            <a:srgbClr val="1A1A1A"/>
                          </a:solidFill>
                        </a:rPr>
                        <a:t>1 in 7 without averaging; ≤6 consecutive days</a:t>
                      </a:r>
                    </a:p>
                  </a:txBody>
                  <a:tcPr marL="54864" marR="54864" marT="36576" marB="36576" anchor="t">
                    <a:solidFill>
                      <a:srgbClr val="FFFFFF"/>
                    </a:solidFill>
                  </a:tcPr>
                </a:tc>
                <a:tc>
                  <a:txBody>
                    <a:bodyPr/>
                    <a:lstStyle/>
                    <a:p>
                      <a:r>
                        <a:rPr sz="1200" b="0" i="0">
                          <a:solidFill>
                            <a:srgbClr val="1A1A1A"/>
                          </a:solidFill>
                        </a:rPr>
                        <a:t>1 in 7 averaged over up to 4 weeks (§6.32)</a:t>
                      </a:r>
                    </a:p>
                  </a:txBody>
                  <a:tcPr marL="54864" marR="54864" marT="36576" marB="36576" anchor="t">
                    <a:solidFill>
                      <a:srgbClr val="FFFFFF"/>
                    </a:solidFill>
                  </a:tcPr>
                </a:tc>
                <a:tc>
                  <a:txBody>
                    <a:bodyPr/>
                    <a:lstStyle/>
                    <a:p>
                      <a:r>
                        <a:rPr sz="1200" b="0" i="0">
                          <a:solidFill>
                            <a:srgbClr val="1A1A1A"/>
                          </a:solidFill>
                        </a:rPr>
                        <a:t>Non-averaged day off deleted</a:t>
                      </a:r>
                    </a:p>
                  </a:txBody>
                  <a:tcPr marL="54864" marR="54864" marT="36576" marB="36576" anchor="t">
                    <a:solidFill>
                      <a:srgbClr val="FBEFEF"/>
                    </a:solidFill>
                  </a:tcPr>
                </a:tc>
              </a:tr>
              <a:tr h="274320">
                <a:tc>
                  <a:txBody>
                    <a:bodyPr/>
                    <a:lstStyle/>
                    <a:p>
                      <a:r>
                        <a:rPr sz="1200" b="1" i="0">
                          <a:solidFill>
                            <a:srgbClr val="1A1A1A"/>
                          </a:solidFill>
                        </a:rPr>
                        <a:t>Time between shifts</a:t>
                      </a:r>
                    </a:p>
                  </a:txBody>
                  <a:tcPr marL="54864" marR="54864" marT="36576" marB="36576" anchor="t">
                    <a:solidFill>
                      <a:srgbClr val="EEF3F0"/>
                    </a:solidFill>
                  </a:tcPr>
                </a:tc>
                <a:tc>
                  <a:txBody>
                    <a:bodyPr/>
                    <a:lstStyle/>
                    <a:p>
                      <a:r>
                        <a:rPr sz="1200" b="0" i="0">
                          <a:solidFill>
                            <a:srgbClr val="1A1A1A"/>
                          </a:solidFill>
                        </a:rPr>
                        <a:t>Equivalent time off between scheduled ED work periods (EM §6.17)</a:t>
                      </a:r>
                    </a:p>
                  </a:txBody>
                  <a:tcPr marL="54864" marR="54864" marT="36576" marB="36576" anchor="t">
                    <a:solidFill>
                      <a:srgbClr val="EEF3F0"/>
                    </a:solidFill>
                  </a:tcPr>
                </a:tc>
                <a:tc>
                  <a:txBody>
                    <a:bodyPr/>
                    <a:lstStyle/>
                    <a:p>
                      <a:r>
                        <a:rPr sz="1200" b="0" i="0">
                          <a:solidFill>
                            <a:srgbClr val="1A1A1A"/>
                          </a:solidFill>
                        </a:rPr>
                        <a:t>Common 8-hours-off rule (§6.30) deleted; EM rule deleted</a:t>
                      </a:r>
                    </a:p>
                  </a:txBody>
                  <a:tcPr marL="54864" marR="54864" marT="36576" marB="36576" anchor="t">
                    <a:solidFill>
                      <a:srgbClr val="EEF3F0"/>
                    </a:solidFill>
                  </a:tcPr>
                </a:tc>
                <a:tc>
                  <a:txBody>
                    <a:bodyPr/>
                    <a:lstStyle/>
                    <a:p>
                      <a:r>
                        <a:rPr sz="1200" b="0" i="0">
                          <a:solidFill>
                            <a:srgbClr val="1A1A1A"/>
                          </a:solidFill>
                        </a:rPr>
                        <a:t>No minimum turnaround between shifts anywhere in the requirements</a:t>
                      </a:r>
                    </a:p>
                  </a:txBody>
                  <a:tcPr marL="54864" marR="54864" marT="36576" marB="36576" anchor="t">
                    <a:solidFill>
                      <a:srgbClr val="FBEFEF"/>
                    </a:solidFill>
                  </a:tcPr>
                </a:tc>
              </a:tr>
              <a:tr h="274320">
                <a:tc>
                  <a:txBody>
                    <a:bodyPr/>
                    <a:lstStyle/>
                    <a:p>
                      <a:r>
                        <a:rPr sz="1200" b="1" i="0">
                          <a:solidFill>
                            <a:srgbClr val="1A1A1A"/>
                          </a:solidFill>
                        </a:rPr>
                        <a:t>RC authority</a:t>
                      </a:r>
                    </a:p>
                  </a:txBody>
                  <a:tcPr marL="54864" marR="54864" marT="36576" marB="36576" anchor="t">
                    <a:solidFill>
                      <a:srgbClr val="FFFFFF"/>
                    </a:solidFill>
                  </a:tcPr>
                </a:tc>
                <a:tc>
                  <a:txBody>
                    <a:bodyPr/>
                    <a:lstStyle/>
                    <a:p>
                      <a:r>
                        <a:rPr sz="1200" b="0" i="0">
                          <a:solidFill>
                            <a:srgbClr val="1A1A1A"/>
                          </a:solidFill>
                        </a:rPr>
                        <a:t>RC may further specify §6.29–6.39</a:t>
                      </a:r>
                    </a:p>
                  </a:txBody>
                  <a:tcPr marL="54864" marR="54864" marT="36576" marB="36576" anchor="t">
                    <a:solidFill>
                      <a:srgbClr val="FFFFFF"/>
                    </a:solidFill>
                  </a:tcPr>
                </a:tc>
                <a:tc>
                  <a:txBody>
                    <a:bodyPr/>
                    <a:lstStyle/>
                    <a:p>
                      <a:r>
                        <a:rPr sz="1200" b="0" i="0">
                          <a:solidFill>
                            <a:srgbClr val="1A1A1A"/>
                          </a:solidFill>
                        </a:rPr>
                        <a:t>Bracket deleted (under §6.39.a)</a:t>
                      </a:r>
                    </a:p>
                  </a:txBody>
                  <a:tcPr marL="54864" marR="54864" marT="36576" marB="36576" anchor="t">
                    <a:solidFill>
                      <a:srgbClr val="FFFFFF"/>
                    </a:solidFill>
                  </a:tcPr>
                </a:tc>
                <a:tc>
                  <a:txBody>
                    <a:bodyPr/>
                    <a:lstStyle/>
                    <a:p>
                      <a:r>
                        <a:rPr sz="1200" b="0" i="0">
                          <a:solidFill>
                            <a:srgbClr val="1A1A1A"/>
                          </a:solidFill>
                        </a:rPr>
                        <a:t>EM-RRC cannot restore any of the above</a:t>
                      </a:r>
                    </a:p>
                  </a:txBody>
                  <a:tcPr marL="54864" marR="54864" marT="36576" marB="36576" anchor="t">
                    <a:solidFill>
                      <a:srgbClr val="FBEFE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Other notable proposed changes</a:t>
            </a:r>
          </a:p>
        </p:txBody>
      </p:sp>
      <p:graphicFrame>
        <p:nvGraphicFramePr>
          <p:cNvPr id="3" name="Table 2"/>
          <p:cNvGraphicFramePr>
            <a:graphicFrameLocks noGrp="1"/>
          </p:cNvGraphicFramePr>
          <p:nvPr/>
        </p:nvGraphicFramePr>
        <p:xfrm>
          <a:off x="630936" y="1325880"/>
          <a:ext cx="7882128" cy="1901952"/>
        </p:xfrm>
        <a:graphic>
          <a:graphicData uri="http://schemas.openxmlformats.org/drawingml/2006/table">
            <a:tbl>
              <a:tblPr firstRow="1" bandRow="1">
                <a:tableStyleId>{5C22544A-7EE6-4342-B048-85BDC9FD1C3A}</a:tableStyleId>
              </a:tblPr>
              <a:tblGrid>
                <a:gridCol w="2103120"/>
                <a:gridCol w="3383280"/>
                <a:gridCol w="2395728"/>
              </a:tblGrid>
              <a:tr h="237744">
                <a:tc>
                  <a:txBody>
                    <a:bodyPr/>
                    <a:lstStyle/>
                    <a:p>
                      <a:r>
                        <a:rPr sz="1200" b="1" i="0">
                          <a:solidFill>
                            <a:srgbClr val="FFFFFF"/>
                          </a:solidFill>
                        </a:rPr>
                        <a:t>Change</a:t>
                      </a:r>
                    </a:p>
                  </a:txBody>
                  <a:tcPr marL="54864" marR="54864" marT="36576" marB="36576">
                    <a:solidFill>
                      <a:srgbClr val="006747"/>
                    </a:solidFill>
                  </a:tcPr>
                </a:tc>
                <a:tc>
                  <a:txBody>
                    <a:bodyPr/>
                    <a:lstStyle/>
                    <a:p>
                      <a:r>
                        <a:rPr sz="1200" b="1" i="0">
                          <a:solidFill>
                            <a:srgbClr val="FFFFFF"/>
                          </a:solidFill>
                        </a:rPr>
                        <a:t>Proposed</a:t>
                      </a:r>
                    </a:p>
                  </a:txBody>
                  <a:tcPr marL="54864" marR="54864" marT="36576" marB="36576">
                    <a:solidFill>
                      <a:srgbClr val="006747"/>
                    </a:solidFill>
                  </a:tcPr>
                </a:tc>
                <a:tc>
                  <a:txBody>
                    <a:bodyPr/>
                    <a:lstStyle/>
                    <a:p>
                      <a:r>
                        <a:rPr sz="1200" b="1" i="0">
                          <a:solidFill>
                            <a:srgbClr val="FFFFFF"/>
                          </a:solidFill>
                        </a:rPr>
                        <a:t>Our position</a:t>
                      </a:r>
                    </a:p>
                  </a:txBody>
                  <a:tcPr marL="54864" marR="54864" marT="36576" marB="36576">
                    <a:solidFill>
                      <a:srgbClr val="006747"/>
                    </a:solidFill>
                  </a:tcPr>
                </a:tc>
              </a:tr>
              <a:tr h="237744">
                <a:tc>
                  <a:txBody>
                    <a:bodyPr/>
                    <a:lstStyle/>
                    <a:p>
                      <a:r>
                        <a:rPr sz="1200" b="1" i="0">
                          <a:solidFill>
                            <a:srgbClr val="1A1A1A"/>
                          </a:solidFill>
                        </a:rPr>
                        <a:t>Board certification (§5.15–5.16)</a:t>
                      </a:r>
                    </a:p>
                  </a:txBody>
                  <a:tcPr marL="54864" marR="54864" marT="36576" marB="36576" anchor="t">
                    <a:solidFill>
                      <a:srgbClr val="FFFFFF"/>
                    </a:solidFill>
                  </a:tcPr>
                </a:tc>
                <a:tc>
                  <a:txBody>
                    <a:bodyPr/>
                    <a:lstStyle/>
                    <a:p>
                      <a:r>
                        <a:rPr sz="1200" b="0" i="0">
                          <a:solidFill>
                            <a:srgbClr val="1A1A1A"/>
                          </a:solidFill>
                        </a:rPr>
                        <a:t>≥90% ultimate certification within 7 years; first-time standard becomes 2 of last 3 exams</a:t>
                      </a:r>
                    </a:p>
                  </a:txBody>
                  <a:tcPr marL="54864" marR="54864" marT="36576" marB="36576" anchor="t">
                    <a:solidFill>
                      <a:srgbClr val="FFFFFF"/>
                    </a:solidFill>
                  </a:tcPr>
                </a:tc>
                <a:tc>
                  <a:txBody>
                    <a:bodyPr/>
                    <a:lstStyle/>
                    <a:p>
                      <a:r>
                        <a:rPr sz="1200" b="0" i="0">
                          <a:solidFill>
                            <a:srgbClr val="1A1A1A"/>
                          </a:solidFill>
                        </a:rPr>
                        <a:t>Support with modifications. 2-of-3 forgives a failed cohort</a:t>
                      </a:r>
                    </a:p>
                  </a:txBody>
                  <a:tcPr marL="54864" marR="54864" marT="36576" marB="36576" anchor="t">
                    <a:solidFill>
                      <a:srgbClr val="FFFFFF"/>
                    </a:solidFill>
                  </a:tcPr>
                </a:tc>
              </a:tr>
              <a:tr h="237744">
                <a:tc>
                  <a:txBody>
                    <a:bodyPr/>
                    <a:lstStyle/>
                    <a:p>
                      <a:r>
                        <a:rPr sz="1200" b="1" i="0">
                          <a:solidFill>
                            <a:srgbClr val="1A1A1A"/>
                          </a:solidFill>
                        </a:rPr>
                        <a:t>Environment of inquiry (§4.17)</a:t>
                      </a:r>
                    </a:p>
                  </a:txBody>
                  <a:tcPr marL="54864" marR="54864" marT="36576" marB="36576" anchor="t">
                    <a:solidFill>
                      <a:srgbClr val="EEF3F0"/>
                    </a:solidFill>
                  </a:tcPr>
                </a:tc>
                <a:tc>
                  <a:txBody>
                    <a:bodyPr/>
                    <a:lstStyle/>
                    <a:p>
                      <a:r>
                        <a:rPr sz="1200" b="0" i="0">
                          <a:solidFill>
                            <a:srgbClr val="1A1A1A"/>
                          </a:solidFill>
                        </a:rPr>
                        <a:t>New explicit requirement for critical appraisal and lifelong learning</a:t>
                      </a:r>
                    </a:p>
                  </a:txBody>
                  <a:tcPr marL="54864" marR="54864" marT="36576" marB="36576" anchor="t">
                    <a:solidFill>
                      <a:srgbClr val="EEF3F0"/>
                    </a:solidFill>
                  </a:tcPr>
                </a:tc>
                <a:tc>
                  <a:txBody>
                    <a:bodyPr/>
                    <a:lstStyle/>
                    <a:p>
                      <a:r>
                        <a:rPr sz="1200" b="0" i="0">
                          <a:solidFill>
                            <a:srgbClr val="1A1A1A"/>
                          </a:solidFill>
                        </a:rPr>
                        <a:t>Support</a:t>
                      </a:r>
                    </a:p>
                  </a:txBody>
                  <a:tcPr marL="54864" marR="54864" marT="36576" marB="36576" anchor="t">
                    <a:solidFill>
                      <a:srgbClr val="EEF3F0"/>
                    </a:solidFill>
                  </a:tcPr>
                </a:tc>
              </a:tr>
              <a:tr h="237744">
                <a:tc>
                  <a:txBody>
                    <a:bodyPr/>
                    <a:lstStyle/>
                    <a:p>
                      <a:r>
                        <a:rPr sz="1200" b="1" i="0">
                          <a:solidFill>
                            <a:srgbClr val="1A1A1A"/>
                          </a:solidFill>
                        </a:rPr>
                        <a:t>Technology and AI (§4.3, §4.9)</a:t>
                      </a:r>
                    </a:p>
                  </a:txBody>
                  <a:tcPr marL="54864" marR="54864" marT="36576" marB="36576" anchor="t">
                    <a:solidFill>
                      <a:srgbClr val="FFFFFF"/>
                    </a:solidFill>
                  </a:tcPr>
                </a:tc>
                <a:tc>
                  <a:txBody>
                    <a:bodyPr/>
                    <a:lstStyle/>
                    <a:p>
                      <a:r>
                        <a:rPr sz="1200" b="0" i="0">
                          <a:solidFill>
                            <a:srgbClr val="1A1A1A"/>
                          </a:solidFill>
                        </a:rPr>
                        <a:t>Ethical use of technology including AI written into two competencies</a:t>
                      </a:r>
                    </a:p>
                  </a:txBody>
                  <a:tcPr marL="54864" marR="54864" marT="36576" marB="36576" anchor="t">
                    <a:solidFill>
                      <a:srgbClr val="FFFFFF"/>
                    </a:solidFill>
                  </a:tcPr>
                </a:tc>
                <a:tc>
                  <a:txBody>
                    <a:bodyPr/>
                    <a:lstStyle/>
                    <a:p>
                      <a:r>
                        <a:rPr sz="1200" b="0" i="0">
                          <a:solidFill>
                            <a:srgbClr val="1A1A1A"/>
                          </a:solidFill>
                        </a:rPr>
                        <a:t>Support</a:t>
                      </a:r>
                    </a:p>
                  </a:txBody>
                  <a:tcPr marL="54864" marR="54864" marT="36576" marB="36576" anchor="t">
                    <a:solidFill>
                      <a:srgbClr val="FFFFFF"/>
                    </a:solidFill>
                  </a:tcPr>
                </a:tc>
              </a:tr>
              <a:tr h="237744">
                <a:tc>
                  <a:txBody>
                    <a:bodyPr/>
                    <a:lstStyle/>
                    <a:p>
                      <a:r>
                        <a:rPr sz="1200" b="1" i="0">
                          <a:solidFill>
                            <a:srgbClr val="1A1A1A"/>
                          </a:solidFill>
                        </a:rPr>
                        <a:t>Leadership support (§2.14, §2.26.a)</a:t>
                      </a:r>
                    </a:p>
                  </a:txBody>
                  <a:tcPr marL="54864" marR="54864" marT="36576" marB="36576" anchor="t">
                    <a:solidFill>
                      <a:srgbClr val="EEF3F0"/>
                    </a:solidFill>
                  </a:tcPr>
                </a:tc>
                <a:tc>
                  <a:txBody>
                    <a:bodyPr/>
                    <a:lstStyle/>
                    <a:p>
                      <a:r>
                        <a:rPr sz="1200" b="0" i="0">
                          <a:solidFill>
                            <a:srgbClr val="1A1A1A"/>
                          </a:solidFill>
                        </a:rPr>
                        <a:t>PD and coordinator support tied to program size and complexity</a:t>
                      </a:r>
                    </a:p>
                  </a:txBody>
                  <a:tcPr marL="54864" marR="54864" marT="36576" marB="36576" anchor="t">
                    <a:solidFill>
                      <a:srgbClr val="EEF3F0"/>
                    </a:solidFill>
                  </a:tcPr>
                </a:tc>
                <a:tc>
                  <a:txBody>
                    <a:bodyPr/>
                    <a:lstStyle/>
                    <a:p>
                      <a:r>
                        <a:rPr sz="1200" b="0" i="0">
                          <a:solidFill>
                            <a:srgbClr val="1A1A1A"/>
                          </a:solidFill>
                        </a:rPr>
                        <a:t>Support</a:t>
                      </a:r>
                    </a:p>
                  </a:txBody>
                  <a:tcPr marL="54864" marR="54864" marT="36576" marB="36576" anchor="t">
                    <a:solidFill>
                      <a:srgbClr val="EEF3F0"/>
                    </a:solidFill>
                  </a:tcPr>
                </a:tc>
              </a:tr>
              <a:tr h="237744">
                <a:tc>
                  <a:txBody>
                    <a:bodyPr/>
                    <a:lstStyle/>
                    <a:p>
                      <a:r>
                        <a:rPr sz="1200" b="1" i="0">
                          <a:solidFill>
                            <a:srgbClr val="1A1A1A"/>
                          </a:solidFill>
                        </a:rPr>
                        <a:t>Self-Study (§5.14.h)</a:t>
                      </a:r>
                    </a:p>
                  </a:txBody>
                  <a:tcPr marL="54864" marR="54864" marT="36576" marB="36576" anchor="t">
                    <a:solidFill>
                      <a:srgbClr val="FFFFFF"/>
                    </a:solidFill>
                  </a:tcPr>
                </a:tc>
                <a:tc>
                  <a:txBody>
                    <a:bodyPr/>
                    <a:lstStyle/>
                    <a:p>
                      <a:r>
                        <a:rPr sz="1200" b="0" i="0">
                          <a:solidFill>
                            <a:srgbClr val="1A1A1A"/>
                          </a:solidFill>
                        </a:rPr>
                        <a:t>Deletes the 10-year Self-Study (program-wide self-assessment submitted to the DIO before the 10-Year Site Visit)</a:t>
                      </a:r>
                    </a:p>
                  </a:txBody>
                  <a:tcPr marL="54864" marR="54864" marT="36576" marB="36576" anchor="t">
                    <a:solidFill>
                      <a:srgbClr val="FFFFFF"/>
                    </a:solidFill>
                  </a:tcPr>
                </a:tc>
                <a:tc>
                  <a:txBody>
                    <a:bodyPr/>
                    <a:lstStyle/>
                    <a:p>
                      <a:r>
                        <a:rPr sz="1200" b="0" i="0">
                          <a:solidFill>
                            <a:srgbClr val="1A1A1A"/>
                          </a:solidFill>
                        </a:rPr>
                        <a:t>Neutral — burden reduction; Annual Program Evaluation remains</a:t>
                      </a:r>
                    </a:p>
                  </a:txBody>
                  <a:tcPr marL="54864" marR="54864" marT="36576" marB="36576" anchor="t">
                    <a:solidFill>
                      <a:srgbClr val="FFFFFF"/>
                    </a:solidFill>
                  </a:tcPr>
                </a:tc>
              </a:tr>
              <a:tr h="237744">
                <a:tc>
                  <a:txBody>
                    <a:bodyPr/>
                    <a:lstStyle/>
                    <a:p>
                      <a:r>
                        <a:rPr sz="1200" b="1" i="0">
                          <a:solidFill>
                            <a:srgbClr val="1A1A1A"/>
                          </a:solidFill>
                        </a:rPr>
                        <a:t>Post-call rest (§6.31); every-third-night call (§6.38)</a:t>
                      </a:r>
                    </a:p>
                  </a:txBody>
                  <a:tcPr marL="54864" marR="54864" marT="36576" marB="36576" anchor="t">
                    <a:solidFill>
                      <a:srgbClr val="EEF3F0"/>
                    </a:solidFill>
                  </a:tcPr>
                </a:tc>
                <a:tc>
                  <a:txBody>
                    <a:bodyPr/>
                    <a:lstStyle/>
                    <a:p>
                      <a:r>
                        <a:rPr sz="1200" b="0" i="0">
                          <a:solidFill>
                            <a:srgbClr val="1A1A1A"/>
                          </a:solidFill>
                        </a:rPr>
                        <a:t>Rest after 24-hour in-house call 14 → 12 hours; call-frequency limit deleted</a:t>
                      </a:r>
                    </a:p>
                  </a:txBody>
                  <a:tcPr marL="54864" marR="54864" marT="36576" marB="36576" anchor="t">
                    <a:solidFill>
                      <a:srgbClr val="EEF3F0"/>
                    </a:solidFill>
                  </a:tcPr>
                </a:tc>
                <a:tc>
                  <a:txBody>
                    <a:bodyPr/>
                    <a:lstStyle/>
                    <a:p>
                      <a:r>
                        <a:rPr sz="1200" b="0" i="0">
                          <a:solidFill>
                            <a:srgbClr val="1A1A1A"/>
                          </a:solidFill>
                        </a:rPr>
                        <a:t>24-hour call only (off-service rotations); does not touch ED shifts</a:t>
                      </a:r>
                    </a:p>
                  </a:txBody>
                  <a:tcPr marL="54864" marR="54864" marT="36576" marB="36576" anchor="t">
                    <a:solidFill>
                      <a:srgbClr val="EEF3F0"/>
                    </a:solidFill>
                  </a:tcPr>
                </a:tc>
              </a:tr>
              <a:tr h="237744">
                <a:tc>
                  <a:txBody>
                    <a:bodyPr/>
                    <a:lstStyle/>
                    <a:p>
                      <a:r>
                        <a:rPr sz="1200" b="1" i="0">
                          <a:solidFill>
                            <a:srgbClr val="1A1A1A"/>
                          </a:solidFill>
                        </a:rPr>
                        <a:t>Time between shifts (§6.30; EM §6.17)</a:t>
                      </a:r>
                    </a:p>
                  </a:txBody>
                  <a:tcPr marL="54864" marR="54864" marT="36576" marB="36576" anchor="t">
                    <a:solidFill>
                      <a:srgbClr val="FFFFFF"/>
                    </a:solidFill>
                  </a:tcPr>
                </a:tc>
                <a:tc>
                  <a:txBody>
                    <a:bodyPr/>
                    <a:lstStyle/>
                    <a:p>
                      <a:r>
                        <a:rPr sz="1200" b="0" i="0">
                          <a:solidFill>
                            <a:srgbClr val="1A1A1A"/>
                          </a:solidFill>
                        </a:rPr>
                        <a:t>Common 8-hours-off rule and EM equivalent-time-off rule both deleted</a:t>
                      </a:r>
                    </a:p>
                  </a:txBody>
                  <a:tcPr marL="54864" marR="54864" marT="36576" marB="36576" anchor="t">
                    <a:solidFill>
                      <a:srgbClr val="FFFFFF"/>
                    </a:solidFill>
                  </a:tcPr>
                </a:tc>
                <a:tc>
                  <a:txBody>
                    <a:bodyPr/>
                    <a:lstStyle/>
                    <a:p>
                      <a:r>
                        <a:rPr sz="1200" b="0" i="0">
                          <a:solidFill>
                            <a:srgbClr val="1A1A1A"/>
                          </a:solidFill>
                        </a:rPr>
                        <a:t>This one does affect EM turnarounds — see slide 10</a:t>
                      </a:r>
                    </a:p>
                  </a:txBody>
                  <a:tcPr marL="54864" marR="54864" marT="36576" marB="36576" anchor="t">
                    <a:solidFill>
                      <a:srgbClr val="FFFFFF"/>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800" b="1" i="0"/>
              <a:t>The USF Emergency Medicine rebuttal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Expansion has already produced a tiered specialty</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sp>
        <p:nvSpPr>
          <p:cNvPr id="5" name="TextBox 4"/>
          <p:cNvSpPr txBox="1"/>
          <p:nvPr/>
        </p:nvSpPr>
        <p:spPr>
          <a:xfrm>
            <a:off x="630936" y="1280160"/>
            <a:ext cx="7882127" cy="822960"/>
          </a:xfrm>
          <a:prstGeom prst="rect">
            <a:avLst/>
          </a:prstGeom>
          <a:noFill/>
        </p:spPr>
        <p:txBody>
          <a:bodyPr wrap="square" anchor="t" lIns="73152" rIns="73152" tIns="73152" bIns="73152">
            <a:spAutoFit/>
          </a:bodyPr>
          <a:lstStyle/>
          <a:p>
            <a:pPr>
              <a:spcAft>
                <a:spcPts val="400"/>
              </a:spcAft>
            </a:pPr>
            <a:r>
              <a:rPr sz="1200" b="0" i="0">
                <a:solidFill>
                  <a:srgbClr val="1A1A1A"/>
                </a:solidFill>
              </a:rPr>
              <a:t>Rapid expansion of EM programs outside academic institutions (varying patient populations, hospital environments, faculty talent, and support) has created a heterogeneous training environment less likely to develop the faculty who advance the field; graduates of accredited programs do not leave with equal ability.</a:t>
            </a:r>
          </a:p>
        </p:txBody>
      </p:sp>
      <p:graphicFrame>
        <p:nvGraphicFramePr>
          <p:cNvPr id="6" name="Table 5"/>
          <p:cNvGraphicFramePr>
            <a:graphicFrameLocks noGrp="1"/>
          </p:cNvGraphicFramePr>
          <p:nvPr/>
        </p:nvGraphicFramePr>
        <p:xfrm>
          <a:off x="630936" y="2048256"/>
          <a:ext cx="7882128" cy="987552"/>
        </p:xfrm>
        <a:graphic>
          <a:graphicData uri="http://schemas.openxmlformats.org/drawingml/2006/table">
            <a:tbl>
              <a:tblPr firstRow="1" bandRow="1">
                <a:tableStyleId>{5C22544A-7EE6-4342-B048-85BDC9FD1C3A}</a:tableStyleId>
              </a:tblPr>
              <a:tblGrid>
                <a:gridCol w="2103120"/>
                <a:gridCol w="1234440"/>
                <a:gridCol w="1234440"/>
                <a:gridCol w="1371600"/>
                <a:gridCol w="960120"/>
                <a:gridCol w="978408"/>
              </a:tblGrid>
              <a:tr h="246888">
                <a:tc>
                  <a:txBody>
                    <a:bodyPr/>
                    <a:lstStyle/>
                    <a:p>
                      <a:r>
                        <a:rPr sz="1200" b="1" i="0">
                          <a:solidFill>
                            <a:srgbClr val="FFFFFF"/>
                          </a:solidFill>
                        </a:rPr>
                        <a:t>Program type (n)</a:t>
                      </a:r>
                    </a:p>
                  </a:txBody>
                  <a:tcPr marL="54864" marR="54864" marT="36576" marB="36576">
                    <a:solidFill>
                      <a:srgbClr val="006747"/>
                    </a:solidFill>
                  </a:tcPr>
                </a:tc>
                <a:tc>
                  <a:txBody>
                    <a:bodyPr/>
                    <a:lstStyle/>
                    <a:p>
                      <a:r>
                        <a:rPr sz="1200" b="1" i="0">
                          <a:solidFill>
                            <a:srgbClr val="FFFFFF"/>
                          </a:solidFill>
                        </a:rPr>
                        <a:t>Faculty per program</a:t>
                      </a:r>
                    </a:p>
                  </a:txBody>
                  <a:tcPr marL="54864" marR="54864" marT="36576" marB="36576">
                    <a:solidFill>
                      <a:srgbClr val="006747"/>
                    </a:solidFill>
                  </a:tcPr>
                </a:tc>
                <a:tc>
                  <a:txBody>
                    <a:bodyPr/>
                    <a:lstStyle/>
                    <a:p>
                      <a:r>
                        <a:rPr sz="1200" b="1" i="0">
                          <a:solidFill>
                            <a:srgbClr val="FFFFFF"/>
                          </a:solidFill>
                        </a:rPr>
                        <a:t>No academic rank</a:t>
                      </a:r>
                    </a:p>
                  </a:txBody>
                  <a:tcPr marL="54864" marR="54864" marT="36576" marB="36576">
                    <a:solidFill>
                      <a:srgbClr val="006747"/>
                    </a:solidFill>
                  </a:tcPr>
                </a:tc>
                <a:tc>
                  <a:txBody>
                    <a:bodyPr/>
                    <a:lstStyle/>
                    <a:p>
                      <a:r>
                        <a:rPr sz="1200" b="1" i="0">
                          <a:solidFill>
                            <a:srgbClr val="FFFFFF"/>
                          </a:solidFill>
                        </a:rPr>
                        <a:t>Assoc./full professor</a:t>
                      </a:r>
                    </a:p>
                  </a:txBody>
                  <a:tcPr marL="54864" marR="54864" marT="36576" marB="36576">
                    <a:solidFill>
                      <a:srgbClr val="006747"/>
                    </a:solidFill>
                  </a:tcPr>
                </a:tc>
                <a:tc>
                  <a:txBody>
                    <a:bodyPr/>
                    <a:lstStyle/>
                    <a:p>
                      <a:r>
                        <a:rPr sz="1200" b="1" i="0">
                          <a:solidFill>
                            <a:srgbClr val="FFFFFF"/>
                          </a:solidFill>
                        </a:rPr>
                        <a:t>h-index = 0</a:t>
                      </a:r>
                    </a:p>
                  </a:txBody>
                  <a:tcPr marL="54864" marR="54864" marT="36576" marB="36576">
                    <a:solidFill>
                      <a:srgbClr val="006747"/>
                    </a:solidFill>
                  </a:tcPr>
                </a:tc>
                <a:tc>
                  <a:txBody>
                    <a:bodyPr/>
                    <a:lstStyle/>
                    <a:p>
                      <a:r>
                        <a:rPr sz="1200" b="1" i="0">
                          <a:solidFill>
                            <a:srgbClr val="FFFFFF"/>
                          </a:solidFill>
                        </a:rPr>
                        <a:t>h-index ≥10</a:t>
                      </a:r>
                    </a:p>
                  </a:txBody>
                  <a:tcPr marL="54864" marR="54864" marT="36576" marB="36576">
                    <a:solidFill>
                      <a:srgbClr val="006747"/>
                    </a:solidFill>
                  </a:tcPr>
                </a:tc>
              </a:tr>
              <a:tr h="246888">
                <a:tc>
                  <a:txBody>
                    <a:bodyPr/>
                    <a:lstStyle/>
                    <a:p>
                      <a:r>
                        <a:rPr sz="1200" b="1" i="0">
                          <a:solidFill>
                            <a:srgbClr val="1A1A1A"/>
                          </a:solidFill>
                        </a:rPr>
                        <a:t>Academic (141)</a:t>
                      </a:r>
                    </a:p>
                  </a:txBody>
                  <a:tcPr marL="54864" marR="54864" marT="36576" marB="36576" anchor="t">
                    <a:solidFill>
                      <a:srgbClr val="FFFFFF"/>
                    </a:solidFill>
                  </a:tcPr>
                </a:tc>
                <a:tc>
                  <a:txBody>
                    <a:bodyPr/>
                    <a:lstStyle/>
                    <a:p>
                      <a:r>
                        <a:rPr sz="1200" b="0" i="0">
                          <a:solidFill>
                            <a:srgbClr val="1A1A1A"/>
                          </a:solidFill>
                        </a:rPr>
                        <a:t>72</a:t>
                      </a:r>
                    </a:p>
                  </a:txBody>
                  <a:tcPr marL="54864" marR="54864" marT="36576" marB="36576" anchor="t">
                    <a:solidFill>
                      <a:srgbClr val="FFFFFF"/>
                    </a:solidFill>
                  </a:tcPr>
                </a:tc>
                <a:tc>
                  <a:txBody>
                    <a:bodyPr/>
                    <a:lstStyle/>
                    <a:p>
                      <a:r>
                        <a:rPr sz="1200" b="0" i="0">
                          <a:solidFill>
                            <a:srgbClr val="1A1A1A"/>
                          </a:solidFill>
                        </a:rPr>
                        <a:t>8%</a:t>
                      </a:r>
                    </a:p>
                  </a:txBody>
                  <a:tcPr marL="54864" marR="54864" marT="36576" marB="36576" anchor="t">
                    <a:solidFill>
                      <a:srgbClr val="FFFFFF"/>
                    </a:solidFill>
                  </a:tcPr>
                </a:tc>
                <a:tc>
                  <a:txBody>
                    <a:bodyPr/>
                    <a:lstStyle/>
                    <a:p>
                      <a:r>
                        <a:rPr sz="1200" b="0" i="0">
                          <a:solidFill>
                            <a:srgbClr val="1A1A1A"/>
                          </a:solidFill>
                        </a:rPr>
                        <a:t>32%</a:t>
                      </a:r>
                    </a:p>
                  </a:txBody>
                  <a:tcPr marL="54864" marR="54864" marT="36576" marB="36576" anchor="t">
                    <a:solidFill>
                      <a:srgbClr val="FFFFFF"/>
                    </a:solidFill>
                  </a:tcPr>
                </a:tc>
                <a:tc>
                  <a:txBody>
                    <a:bodyPr/>
                    <a:lstStyle/>
                    <a:p>
                      <a:r>
                        <a:rPr sz="1200" b="0" i="0">
                          <a:solidFill>
                            <a:srgbClr val="1A1A1A"/>
                          </a:solidFill>
                        </a:rPr>
                        <a:t>38%</a:t>
                      </a:r>
                    </a:p>
                  </a:txBody>
                  <a:tcPr marL="54864" marR="54864" marT="36576" marB="36576" anchor="t">
                    <a:solidFill>
                      <a:srgbClr val="FFFFFF"/>
                    </a:solidFill>
                  </a:tcPr>
                </a:tc>
                <a:tc>
                  <a:txBody>
                    <a:bodyPr/>
                    <a:lstStyle/>
                    <a:p>
                      <a:r>
                        <a:rPr sz="1200" b="0" i="0">
                          <a:solidFill>
                            <a:srgbClr val="1A1A1A"/>
                          </a:solidFill>
                        </a:rPr>
                        <a:t>16%</a:t>
                      </a:r>
                    </a:p>
                  </a:txBody>
                  <a:tcPr marL="54864" marR="54864" marT="36576" marB="36576" anchor="t">
                    <a:solidFill>
                      <a:srgbClr val="FFFFFF"/>
                    </a:solidFill>
                  </a:tcPr>
                </a:tc>
              </a:tr>
              <a:tr h="246888">
                <a:tc>
                  <a:txBody>
                    <a:bodyPr/>
                    <a:lstStyle/>
                    <a:p>
                      <a:r>
                        <a:rPr sz="1200" b="1" i="0">
                          <a:solidFill>
                            <a:srgbClr val="1A1A1A"/>
                          </a:solidFill>
                        </a:rPr>
                        <a:t>Corporate-affiliated (76)</a:t>
                      </a:r>
                    </a:p>
                  </a:txBody>
                  <a:tcPr marL="54864" marR="54864" marT="36576" marB="36576" anchor="t">
                    <a:solidFill>
                      <a:srgbClr val="EEF3F0"/>
                    </a:solidFill>
                  </a:tcPr>
                </a:tc>
                <a:tc>
                  <a:txBody>
                    <a:bodyPr/>
                    <a:lstStyle/>
                    <a:p>
                      <a:r>
                        <a:rPr sz="1200" b="0" i="0">
                          <a:solidFill>
                            <a:srgbClr val="1A1A1A"/>
                          </a:solidFill>
                        </a:rPr>
                        <a:t>19</a:t>
                      </a:r>
                    </a:p>
                  </a:txBody>
                  <a:tcPr marL="54864" marR="54864" marT="36576" marB="36576" anchor="t">
                    <a:solidFill>
                      <a:srgbClr val="EEF3F0"/>
                    </a:solidFill>
                  </a:tcPr>
                </a:tc>
                <a:tc>
                  <a:txBody>
                    <a:bodyPr/>
                    <a:lstStyle/>
                    <a:p>
                      <a:r>
                        <a:rPr sz="1200" b="0" i="0">
                          <a:solidFill>
                            <a:srgbClr val="1A1A1A"/>
                          </a:solidFill>
                        </a:rPr>
                        <a:t>58%</a:t>
                      </a:r>
                    </a:p>
                  </a:txBody>
                  <a:tcPr marL="54864" marR="54864" marT="36576" marB="36576" anchor="t">
                    <a:solidFill>
                      <a:srgbClr val="EEF3F0"/>
                    </a:solidFill>
                  </a:tcPr>
                </a:tc>
                <a:tc>
                  <a:txBody>
                    <a:bodyPr/>
                    <a:lstStyle/>
                    <a:p>
                      <a:r>
                        <a:rPr sz="1200" b="0" i="0">
                          <a:solidFill>
                            <a:srgbClr val="1A1A1A"/>
                          </a:solidFill>
                        </a:rPr>
                        <a:t>15%</a:t>
                      </a:r>
                    </a:p>
                  </a:txBody>
                  <a:tcPr marL="54864" marR="54864" marT="36576" marB="36576" anchor="t">
                    <a:solidFill>
                      <a:srgbClr val="EEF3F0"/>
                    </a:solidFill>
                  </a:tcPr>
                </a:tc>
                <a:tc>
                  <a:txBody>
                    <a:bodyPr/>
                    <a:lstStyle/>
                    <a:p>
                      <a:r>
                        <a:rPr sz="1200" b="0" i="0">
                          <a:solidFill>
                            <a:srgbClr val="1A1A1A"/>
                          </a:solidFill>
                        </a:rPr>
                        <a:t>55%</a:t>
                      </a:r>
                    </a:p>
                  </a:txBody>
                  <a:tcPr marL="54864" marR="54864" marT="36576" marB="36576" anchor="t">
                    <a:solidFill>
                      <a:srgbClr val="EEF3F0"/>
                    </a:solidFill>
                  </a:tcPr>
                </a:tc>
                <a:tc>
                  <a:txBody>
                    <a:bodyPr/>
                    <a:lstStyle/>
                    <a:p>
                      <a:r>
                        <a:rPr sz="1200" b="0" i="0">
                          <a:solidFill>
                            <a:srgbClr val="1A1A1A"/>
                          </a:solidFill>
                        </a:rPr>
                        <a:t>7%</a:t>
                      </a:r>
                    </a:p>
                  </a:txBody>
                  <a:tcPr marL="54864" marR="54864" marT="36576" marB="36576" anchor="t">
                    <a:solidFill>
                      <a:srgbClr val="EEF3F0"/>
                    </a:solidFill>
                  </a:tcPr>
                </a:tc>
              </a:tr>
              <a:tr h="246888">
                <a:tc>
                  <a:txBody>
                    <a:bodyPr/>
                    <a:lstStyle/>
                    <a:p>
                      <a:r>
                        <a:rPr sz="1200" b="1" i="0">
                          <a:solidFill>
                            <a:srgbClr val="1A1A1A"/>
                          </a:solidFill>
                        </a:rPr>
                        <a:t>Community-based (82)</a:t>
                      </a:r>
                    </a:p>
                  </a:txBody>
                  <a:tcPr marL="54864" marR="54864" marT="36576" marB="36576" anchor="t">
                    <a:solidFill>
                      <a:srgbClr val="FFFFFF"/>
                    </a:solidFill>
                  </a:tcPr>
                </a:tc>
                <a:tc>
                  <a:txBody>
                    <a:bodyPr/>
                    <a:lstStyle/>
                    <a:p>
                      <a:r>
                        <a:rPr sz="1200" b="0" i="0">
                          <a:solidFill>
                            <a:srgbClr val="1A1A1A"/>
                          </a:solidFill>
                        </a:rPr>
                        <a:t>19</a:t>
                      </a:r>
                    </a:p>
                  </a:txBody>
                  <a:tcPr marL="54864" marR="54864" marT="36576" marB="36576" anchor="t">
                    <a:solidFill>
                      <a:srgbClr val="FFFFFF"/>
                    </a:solidFill>
                  </a:tcPr>
                </a:tc>
                <a:tc>
                  <a:txBody>
                    <a:bodyPr/>
                    <a:lstStyle/>
                    <a:p>
                      <a:r>
                        <a:rPr sz="1200" b="0" i="0">
                          <a:solidFill>
                            <a:srgbClr val="1A1A1A"/>
                          </a:solidFill>
                        </a:rPr>
                        <a:t>72%</a:t>
                      </a:r>
                    </a:p>
                  </a:txBody>
                  <a:tcPr marL="54864" marR="54864" marT="36576" marB="36576" anchor="t">
                    <a:solidFill>
                      <a:srgbClr val="FFFFFF"/>
                    </a:solidFill>
                  </a:tcPr>
                </a:tc>
                <a:tc>
                  <a:txBody>
                    <a:bodyPr/>
                    <a:lstStyle/>
                    <a:p>
                      <a:r>
                        <a:rPr sz="1200" b="0" i="0">
                          <a:solidFill>
                            <a:srgbClr val="1A1A1A"/>
                          </a:solidFill>
                        </a:rPr>
                        <a:t>7%</a:t>
                      </a:r>
                    </a:p>
                  </a:txBody>
                  <a:tcPr marL="54864" marR="54864" marT="36576" marB="36576" anchor="t">
                    <a:solidFill>
                      <a:srgbClr val="FFFFFF"/>
                    </a:solidFill>
                  </a:tcPr>
                </a:tc>
                <a:tc>
                  <a:txBody>
                    <a:bodyPr/>
                    <a:lstStyle/>
                    <a:p>
                      <a:r>
                        <a:rPr sz="1200" b="0" i="0">
                          <a:solidFill>
                            <a:srgbClr val="1A1A1A"/>
                          </a:solidFill>
                        </a:rPr>
                        <a:t>56%</a:t>
                      </a:r>
                    </a:p>
                  </a:txBody>
                  <a:tcPr marL="54864" marR="54864" marT="36576" marB="36576" anchor="t">
                    <a:solidFill>
                      <a:srgbClr val="FFFFFF"/>
                    </a:solidFill>
                  </a:tcPr>
                </a:tc>
                <a:tc>
                  <a:txBody>
                    <a:bodyPr/>
                    <a:lstStyle/>
                    <a:p>
                      <a:r>
                        <a:rPr sz="1200" b="0" i="0">
                          <a:solidFill>
                            <a:srgbClr val="1A1A1A"/>
                          </a:solidFill>
                        </a:rPr>
                        <a:t>4%</a:t>
                      </a:r>
                    </a:p>
                  </a:txBody>
                  <a:tcPr marL="54864" marR="54864" marT="36576" marB="36576" anchor="t">
                    <a:solidFill>
                      <a:srgbClr val="FFFFFF"/>
                    </a:solidFill>
                  </a:tcPr>
                </a:tc>
              </a:tr>
            </a:tbl>
          </a:graphicData>
        </a:graphic>
      </p:graphicFrame>
      <p:sp>
        <p:nvSpPr>
          <p:cNvPr id="7" name="TextBox 6"/>
          <p:cNvSpPr txBox="1"/>
          <p:nvPr/>
        </p:nvSpPr>
        <p:spPr>
          <a:xfrm>
            <a:off x="630936" y="3200400"/>
            <a:ext cx="7882127" cy="457200"/>
          </a:xfrm>
          <a:prstGeom prst="rect">
            <a:avLst/>
          </a:prstGeom>
          <a:noFill/>
        </p:spPr>
        <p:txBody>
          <a:bodyPr wrap="square" anchor="t" lIns="73152" rIns="73152" tIns="73152" bIns="73152">
            <a:spAutoFit/>
          </a:bodyPr>
          <a:lstStyle/>
          <a:p>
            <a:pPr>
              <a:spcAft>
                <a:spcPts val="400"/>
              </a:spcAft>
            </a:pPr>
            <a:r>
              <a:rPr sz="1200" b="0" i="1">
                <a:solidFill>
                  <a:srgbClr val="595959"/>
                </a:solidFill>
              </a:rPr>
              <a:t>Source: USF EM Faculty Census, Sept 2026 (304 ACGME EM programs; 12,911 faculty; Scopus h-index). Academic = AAU/NIH-ranked, Vizient, or university-based. Protected time not captured; non-academic programs often fund only the required FTE.</a:t>
            </a:r>
          </a:p>
        </p:txBody>
      </p:sp>
      <p:sp>
        <p:nvSpPr>
          <p:cNvPr id="8" name="TextBox 7"/>
          <p:cNvSpPr txBox="1"/>
          <p:nvPr/>
        </p:nvSpPr>
        <p:spPr>
          <a:xfrm>
            <a:off x="630936" y="3840480"/>
            <a:ext cx="6217920" cy="914400"/>
          </a:xfrm>
          <a:prstGeom prst="rect">
            <a:avLst/>
          </a:prstGeom>
          <a:noFill/>
        </p:spPr>
        <p:txBody>
          <a:bodyPr wrap="square" anchor="t" lIns="73152" rIns="73152" tIns="73152" bIns="73152">
            <a:spAutoFit/>
          </a:bodyPr>
          <a:lstStyle/>
          <a:p>
            <a:pPr>
              <a:spcAft>
                <a:spcPts val="400"/>
              </a:spcAft>
            </a:pPr>
            <a:r>
              <a:rPr sz="1200" b="0" i="0">
                <a:solidFill>
                  <a:srgbClr val="1A1A1A"/>
                </a:solidFill>
              </a:rPr>
              <a:t>The proposed CPRs water the requirements down further. Departments with resources will set higher internal expectations but programs without them will meet the new minimum — a more tiered distribution of programs.</a:t>
            </a:r>
          </a:p>
          <a:p>
            <a:pPr>
              <a:spcAft>
                <a:spcPts val="400"/>
              </a:spcAft>
            </a:pPr>
            <a:r>
              <a:rPr sz="1200" b="1" i="0">
                <a:solidFill>
                  <a:srgbClr val="006747"/>
                </a:solidFill>
              </a:rPr>
              <a:t>The ACGME’s role should be to protect the training of residents and the future of academic medicine for patients and trainees. These changes will produce inequities in training quality.</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What the ACGME should be for</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sp>
        <p:nvSpPr>
          <p:cNvPr id="5" name="Rectangle 4"/>
          <p:cNvSpPr/>
          <p:nvPr/>
        </p:nvSpPr>
        <p:spPr>
          <a:xfrm>
            <a:off x="630936" y="1371600"/>
            <a:ext cx="2468880" cy="502920"/>
          </a:xfrm>
          <a:prstGeom prst="rect">
            <a:avLst/>
          </a:prstGeom>
          <a:solidFill>
            <a:srgbClr val="0067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spcAft>
                <a:spcPts val="400"/>
              </a:spcAft>
            </a:pPr>
            <a:r>
              <a:rPr sz="1400" b="1" i="0">
                <a:solidFill>
                  <a:srgbClr val="FFFFFF"/>
                </a:solidFill>
              </a:rPr>
              <a:t>Ensure standards</a:t>
            </a:r>
          </a:p>
        </p:txBody>
      </p:sp>
      <p:sp>
        <p:nvSpPr>
          <p:cNvPr id="6" name="Rectangle 5"/>
          <p:cNvSpPr/>
          <p:nvPr/>
        </p:nvSpPr>
        <p:spPr>
          <a:xfrm>
            <a:off x="630936" y="1938528"/>
            <a:ext cx="2468880" cy="219456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400"/>
              </a:spcAft>
            </a:pPr>
            <a:r>
              <a:rPr sz="1200" b="0" i="0">
                <a:solidFill>
                  <a:srgbClr val="1A1A1A"/>
                </a:solidFill>
              </a:rPr>
              <a:t>Standards across programs that produce highly trained physicians for our communities. Easier to meet is not the same as better.</a:t>
            </a:r>
          </a:p>
        </p:txBody>
      </p:sp>
      <p:sp>
        <p:nvSpPr>
          <p:cNvPr id="7" name="Rectangle 6"/>
          <p:cNvSpPr/>
          <p:nvPr/>
        </p:nvSpPr>
        <p:spPr>
          <a:xfrm>
            <a:off x="3328416" y="1371600"/>
            <a:ext cx="2468880" cy="502920"/>
          </a:xfrm>
          <a:prstGeom prst="rect">
            <a:avLst/>
          </a:prstGeom>
          <a:solidFill>
            <a:srgbClr val="0067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spcAft>
                <a:spcPts val="400"/>
              </a:spcAft>
            </a:pPr>
            <a:r>
              <a:rPr sz="1400" b="1" i="0">
                <a:solidFill>
                  <a:srgbClr val="FFFFFF"/>
                </a:solidFill>
              </a:rPr>
              <a:t>Let specialties adapt</a:t>
            </a:r>
          </a:p>
        </p:txBody>
      </p:sp>
      <p:sp>
        <p:nvSpPr>
          <p:cNvPr id="8" name="Rectangle 7"/>
          <p:cNvSpPr/>
          <p:nvPr/>
        </p:nvSpPr>
        <p:spPr>
          <a:xfrm>
            <a:off x="3328416" y="1938528"/>
            <a:ext cx="2468880" cy="219456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400"/>
              </a:spcAft>
            </a:pPr>
            <a:r>
              <a:rPr sz="1200" b="0" i="0">
                <a:solidFill>
                  <a:srgbClr val="1A1A1A"/>
                </a:solidFill>
              </a:rPr>
              <a:t>Set the floor and let each specialty, through its Review Committee, adapt, modify, and adopt the requirements that fit its field. EM should be able to keep 60 hours per week, keep program directors as board-certified experts in EM education, and keep faculty ratios at 1:3.</a:t>
            </a:r>
          </a:p>
        </p:txBody>
      </p:sp>
      <p:sp>
        <p:nvSpPr>
          <p:cNvPr id="9" name="Rectangle 8"/>
          <p:cNvSpPr/>
          <p:nvPr/>
        </p:nvSpPr>
        <p:spPr>
          <a:xfrm>
            <a:off x="6025896" y="1371600"/>
            <a:ext cx="2468880" cy="502920"/>
          </a:xfrm>
          <a:prstGeom prst="rect">
            <a:avLst/>
          </a:prstGeom>
          <a:solidFill>
            <a:srgbClr val="0067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lstStyle/>
          <a:p>
            <a:pPr algn="ctr">
              <a:spcAft>
                <a:spcPts val="400"/>
              </a:spcAft>
            </a:pPr>
            <a:r>
              <a:rPr sz="1400" b="1" i="0">
                <a:solidFill>
                  <a:srgbClr val="FFFFFF"/>
                </a:solidFill>
              </a:rPr>
              <a:t>Balance corporate influence</a:t>
            </a:r>
          </a:p>
        </p:txBody>
      </p:sp>
      <p:sp>
        <p:nvSpPr>
          <p:cNvPr id="10" name="Rectangle 9"/>
          <p:cNvSpPr/>
          <p:nvPr/>
        </p:nvSpPr>
        <p:spPr>
          <a:xfrm>
            <a:off x="6025896" y="1938528"/>
            <a:ext cx="2468880" cy="219456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400"/>
              </a:spcAft>
            </a:pPr>
            <a:r>
              <a:rPr sz="1200" b="0" i="0">
                <a:solidFill>
                  <a:srgbClr val="1A1A1A"/>
                </a:solidFill>
              </a:rPr>
              <a:t>Corporate medicine and private equity have driven EM GME growth and see less regulation and lower cost as favorable. The ACGME should be the counterweight.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Core faculty is where academic EM develops people</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sp>
        <p:nvSpPr>
          <p:cNvPr id="5" name="TextBox 4"/>
          <p:cNvSpPr txBox="1"/>
          <p:nvPr/>
        </p:nvSpPr>
        <p:spPr>
          <a:xfrm>
            <a:off x="630936" y="1371600"/>
            <a:ext cx="2377440" cy="914400"/>
          </a:xfrm>
          <a:prstGeom prst="rect">
            <a:avLst/>
          </a:prstGeom>
          <a:noFill/>
        </p:spPr>
        <p:txBody>
          <a:bodyPr wrap="square" anchor="t" lIns="73152" rIns="73152" tIns="73152" bIns="73152">
            <a:spAutoFit/>
          </a:bodyPr>
          <a:lstStyle/>
          <a:p>
            <a:pPr algn="ctr">
              <a:spcAft>
                <a:spcPts val="400"/>
              </a:spcAft>
            </a:pPr>
            <a:r>
              <a:rPr sz="4000" b="1" i="0">
                <a:solidFill>
                  <a:srgbClr val="006747"/>
                </a:solidFill>
              </a:rPr>
              <a:t>1:3</a:t>
            </a:r>
          </a:p>
          <a:p>
            <a:pPr algn="ctr">
              <a:spcAft>
                <a:spcPts val="400"/>
              </a:spcAft>
            </a:pPr>
            <a:r>
              <a:rPr sz="1200" b="0" i="0">
                <a:solidFill>
                  <a:srgbClr val="595959"/>
                </a:solidFill>
              </a:rPr>
              <a:t>EM today</a:t>
            </a:r>
          </a:p>
        </p:txBody>
      </p:sp>
      <p:sp>
        <p:nvSpPr>
          <p:cNvPr id="6" name="TextBox 5"/>
          <p:cNvSpPr txBox="1"/>
          <p:nvPr/>
        </p:nvSpPr>
        <p:spPr>
          <a:xfrm>
            <a:off x="630936" y="2331720"/>
            <a:ext cx="2377440" cy="914400"/>
          </a:xfrm>
          <a:prstGeom prst="rect">
            <a:avLst/>
          </a:prstGeom>
          <a:noFill/>
        </p:spPr>
        <p:txBody>
          <a:bodyPr wrap="square" anchor="t" lIns="73152" rIns="73152" tIns="73152" bIns="73152">
            <a:spAutoFit/>
          </a:bodyPr>
          <a:lstStyle/>
          <a:p>
            <a:pPr algn="ctr">
              <a:spcAft>
                <a:spcPts val="400"/>
              </a:spcAft>
            </a:pPr>
            <a:r>
              <a:rPr sz="4000" b="1" i="0">
                <a:solidFill>
                  <a:srgbClr val="B00020"/>
                </a:solidFill>
              </a:rPr>
              <a:t>1:5</a:t>
            </a:r>
          </a:p>
          <a:p>
            <a:pPr algn="ctr">
              <a:spcAft>
                <a:spcPts val="400"/>
              </a:spcAft>
            </a:pPr>
            <a:r>
              <a:rPr sz="1200" b="0" i="0">
                <a:solidFill>
                  <a:srgbClr val="595959"/>
                </a:solidFill>
              </a:rPr>
              <a:t>proposed ceiling</a:t>
            </a:r>
          </a:p>
        </p:txBody>
      </p:sp>
      <p:sp>
        <p:nvSpPr>
          <p:cNvPr id="7" name="TextBox 6"/>
          <p:cNvSpPr txBox="1"/>
          <p:nvPr/>
        </p:nvSpPr>
        <p:spPr>
          <a:xfrm>
            <a:off x="630936" y="3291840"/>
            <a:ext cx="2377440" cy="914400"/>
          </a:xfrm>
          <a:prstGeom prst="rect">
            <a:avLst/>
          </a:prstGeom>
          <a:noFill/>
        </p:spPr>
        <p:txBody>
          <a:bodyPr wrap="square" anchor="t" lIns="73152" rIns="73152" tIns="73152" bIns="73152">
            <a:spAutoFit/>
          </a:bodyPr>
          <a:lstStyle/>
          <a:p>
            <a:pPr algn="ctr">
              <a:spcAft>
                <a:spcPts val="400"/>
              </a:spcAft>
            </a:pPr>
            <a:r>
              <a:rPr sz="4000" b="1" i="0">
                <a:solidFill>
                  <a:srgbClr val="B00020"/>
                </a:solidFill>
              </a:rPr>
              <a:t>13 → 8</a:t>
            </a:r>
          </a:p>
          <a:p>
            <a:pPr algn="ctr">
              <a:spcAft>
                <a:spcPts val="400"/>
              </a:spcAft>
            </a:pPr>
            <a:r>
              <a:rPr sz="1200" b="0" i="0">
                <a:solidFill>
                  <a:srgbClr val="595959"/>
                </a:solidFill>
              </a:rPr>
              <a:t>USF EM required core faculty</a:t>
            </a:r>
          </a:p>
        </p:txBody>
      </p:sp>
      <p:sp>
        <p:nvSpPr>
          <p:cNvPr id="8" name="Rectangle 7"/>
          <p:cNvSpPr/>
          <p:nvPr/>
        </p:nvSpPr>
        <p:spPr>
          <a:xfrm>
            <a:off x="3200400" y="1371600"/>
            <a:ext cx="5303520" cy="274320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800"/>
              </a:spcAft>
            </a:pPr>
            <a:r>
              <a:rPr sz="1300" b="0" i="0">
                <a:solidFill>
                  <a:srgbClr val="1A1A1A"/>
                </a:solidFill>
              </a:rPr>
              <a:t>Core faculty status gives protected time to physicians who may want academic careers. With mentorship, that grows into a lower clinical footprint and the space to develop the future.</a:t>
            </a:r>
          </a:p>
          <a:p>
            <a:pPr>
              <a:spcAft>
                <a:spcPts val="800"/>
              </a:spcAft>
            </a:pPr>
            <a:r>
              <a:rPr sz="1300" b="0" i="0">
                <a:solidFill>
                  <a:srgbClr val="1A1A1A"/>
                </a:solidFill>
              </a:rPr>
              <a:t>Corporate programs have dominated EM GME expansion for ten years (smaller academic groups, less progression through rank, lower scholarly output, less funded research, and often only the required FTE).</a:t>
            </a:r>
          </a:p>
          <a:p>
            <a:pPr>
              <a:spcAft>
                <a:spcPts val="800"/>
              </a:spcAft>
            </a:pPr>
            <a:r>
              <a:rPr sz="1300" b="0" i="0">
                <a:solidFill>
                  <a:srgbClr val="1A1A1A"/>
                </a:solidFill>
              </a:rPr>
              <a:t>A 1:5 ceiling means fewer dedicated faculty for didactics and mentorship, fewer physicians who develop as academicians, and divestment from academic EM.</a:t>
            </a:r>
          </a:p>
          <a:p>
            <a:pPr>
              <a:spcAft>
                <a:spcPts val="400"/>
              </a:spcAft>
            </a:pPr>
            <a:r>
              <a:rPr sz="1300" b="1" i="0">
                <a:solidFill>
                  <a:srgbClr val="006747"/>
                </a:solidFill>
              </a:rPr>
              <a:t>Ask: retain EM-RRC authority to set the ratio the specialty needs; no ceiling may override an existing, more rigorous specialty standard.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Leadership and faculty must be EM experts</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sp>
        <p:nvSpPr>
          <p:cNvPr id="5" name="Rectangle 4"/>
          <p:cNvSpPr/>
          <p:nvPr/>
        </p:nvSpPr>
        <p:spPr>
          <a:xfrm>
            <a:off x="630936" y="1371600"/>
            <a:ext cx="3840480" cy="274320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Program director</a:t>
            </a:r>
          </a:p>
          <a:p>
            <a:pPr>
              <a:spcAft>
                <a:spcPts val="600"/>
              </a:spcAft>
            </a:pPr>
            <a:r>
              <a:rPr sz="1300" b="0" i="0">
                <a:solidFill>
                  <a:srgbClr val="1A1A1A"/>
                </a:solidFill>
              </a:rPr>
              <a:t>Must be board certified in the specialty (ABEM/AOBEM).</a:t>
            </a:r>
          </a:p>
          <a:p>
            <a:pPr>
              <a:spcAft>
                <a:spcPts val="600"/>
              </a:spcAft>
            </a:pPr>
            <a:r>
              <a:rPr sz="1300" b="0" i="0">
                <a:solidFill>
                  <a:srgbClr val="1A1A1A"/>
                </a:solidFill>
              </a:rPr>
              <a:t>Three years is not a magic number, but it is a reasonable floor.</a:t>
            </a:r>
          </a:p>
          <a:p>
            <a:pPr>
              <a:spcAft>
                <a:spcPts val="600"/>
              </a:spcAft>
            </a:pPr>
            <a:r>
              <a:rPr sz="1300" b="0" i="0">
                <a:solidFill>
                  <a:srgbClr val="1A1A1A"/>
                </a:solidFill>
              </a:rPr>
              <a:t>If a program cannot field an expert-level program director, it should not be a program.</a:t>
            </a:r>
          </a:p>
          <a:p>
            <a:pPr>
              <a:spcAft>
                <a:spcPts val="400"/>
              </a:spcAft>
            </a:pPr>
            <a:r>
              <a:rPr sz="1300" b="1" i="0">
                <a:solidFill>
                  <a:srgbClr val="1A1A1A"/>
                </a:solidFill>
              </a:rPr>
              <a:t>Ask: keep 2.11–2.13 as the EM-RRC defines them; no GMEC pathway for non-eligible PDs.</a:t>
            </a:r>
          </a:p>
        </p:txBody>
      </p:sp>
      <p:sp>
        <p:nvSpPr>
          <p:cNvPr id="6" name="Rectangle 5"/>
          <p:cNvSpPr/>
          <p:nvPr/>
        </p:nvSpPr>
        <p:spPr>
          <a:xfrm>
            <a:off x="4663440" y="1371600"/>
            <a:ext cx="3840480" cy="274320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Physician faculty</a:t>
            </a:r>
          </a:p>
          <a:p>
            <a:pPr>
              <a:spcAft>
                <a:spcPts val="600"/>
              </a:spcAft>
            </a:pPr>
            <a:r>
              <a:rPr sz="1300" b="0" i="0">
                <a:solidFill>
                  <a:srgbClr val="1A1A1A"/>
                </a:solidFill>
              </a:rPr>
              <a:t>Must be scholars in EM: peer-reviewed publication, research, and service (committees).</a:t>
            </a:r>
          </a:p>
          <a:p>
            <a:pPr>
              <a:spcAft>
                <a:spcPts val="600"/>
              </a:spcAft>
            </a:pPr>
            <a:r>
              <a:rPr sz="1300" b="0" i="0">
                <a:solidFill>
                  <a:srgbClr val="1A1A1A"/>
                </a:solidFill>
              </a:rPr>
              <a:t>EM residents in the ED are supervised by EM-residency-trained physicians; existing pediatric and low-acuity exceptions already provide flexibility.</a:t>
            </a:r>
          </a:p>
          <a:p>
            <a:pPr>
              <a:spcAft>
                <a:spcPts val="400"/>
              </a:spcAft>
            </a:pPr>
            <a:r>
              <a:rPr sz="1300" b="1" i="0">
                <a:solidFill>
                  <a:srgbClr val="1A1A1A"/>
                </a:solidFill>
              </a:rPr>
              <a:t>Ask: strike the “should include flexibility” bracket in 2.22; retain RC authority over faculty qualifications in 2.24.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Resident scholarship and sensible work hours</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sp>
        <p:nvSpPr>
          <p:cNvPr id="5" name="Rectangle 4"/>
          <p:cNvSpPr/>
          <p:nvPr/>
        </p:nvSpPr>
        <p:spPr>
          <a:xfrm>
            <a:off x="630936" y="1371600"/>
            <a:ext cx="3840480" cy="274320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Resident training</a:t>
            </a:r>
          </a:p>
          <a:p>
            <a:pPr>
              <a:spcAft>
                <a:spcPts val="600"/>
              </a:spcAft>
            </a:pPr>
            <a:r>
              <a:rPr sz="1300" b="0" i="0">
                <a:solidFill>
                  <a:srgbClr val="1A1A1A"/>
                </a:solidFill>
              </a:rPr>
              <a:t>Train every resident for a potential academic career and for lifelong learning, with program support for scholarship.</a:t>
            </a:r>
          </a:p>
          <a:p>
            <a:pPr>
              <a:spcAft>
                <a:spcPts val="600"/>
              </a:spcAft>
            </a:pPr>
            <a:r>
              <a:rPr sz="1300" b="0" i="0">
                <a:solidFill>
                  <a:srgbClr val="1A1A1A"/>
                </a:solidFill>
              </a:rPr>
              <a:t>Require a scholarly product and participation in patient safety reviews and quality projects — integral to any career, academic or community.</a:t>
            </a:r>
          </a:p>
          <a:p>
            <a:pPr>
              <a:spcAft>
                <a:spcPts val="400"/>
              </a:spcAft>
            </a:pPr>
            <a:r>
              <a:rPr sz="1300" b="1" i="0">
                <a:solidFill>
                  <a:srgbClr val="1A1A1A"/>
                </a:solidFill>
              </a:rPr>
              <a:t>Ask: strengthen 4.18.b; retain RC authority in 4.19 and 4.4–4.6.</a:t>
            </a:r>
          </a:p>
        </p:txBody>
      </p:sp>
      <p:sp>
        <p:nvSpPr>
          <p:cNvPr id="6" name="Rectangle 5"/>
          <p:cNvSpPr/>
          <p:nvPr/>
        </p:nvSpPr>
        <p:spPr>
          <a:xfrm>
            <a:off x="4663440" y="1371600"/>
            <a:ext cx="3840480" cy="274320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Work hours</a:t>
            </a:r>
          </a:p>
          <a:p>
            <a:pPr>
              <a:spcAft>
                <a:spcPts val="600"/>
              </a:spcAft>
            </a:pPr>
            <a:r>
              <a:rPr sz="1300" b="0" i="0">
                <a:solidFill>
                  <a:srgbClr val="1A1A1A"/>
                </a:solidFill>
              </a:rPr>
              <a:t>An 80-hour ceiling averaged over four weeks is acceptable; no EM program schedules near it when typical ED hours are closer to 45, and block flexibility helps.</a:t>
            </a:r>
          </a:p>
          <a:p>
            <a:pPr>
              <a:spcAft>
                <a:spcPts val="600"/>
              </a:spcAft>
            </a:pPr>
            <a:r>
              <a:rPr sz="1300" b="0" i="0">
                <a:solidFill>
                  <a:srgbClr val="1A1A1A"/>
                </a:solidFill>
              </a:rPr>
              <a:t>The problem is deleting RC authority to further specify 6.29–6.39, which removes EM’s 60-hour week, 12-hour shift, and non-averaged day off.</a:t>
            </a:r>
          </a:p>
          <a:p>
            <a:pPr>
              <a:spcAft>
                <a:spcPts val="400"/>
              </a:spcAft>
            </a:pPr>
            <a:r>
              <a:rPr sz="1300" b="1" i="0">
                <a:solidFill>
                  <a:srgbClr val="1A1A1A"/>
                </a:solidFill>
              </a:rPr>
              <a:t>Ask: Keep 60 hours per week in EM.</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What we are asking the ACGME to change</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graphicFrame>
        <p:nvGraphicFramePr>
          <p:cNvPr id="5" name="Table 4"/>
          <p:cNvGraphicFramePr>
            <a:graphicFrameLocks noGrp="1"/>
          </p:cNvGraphicFramePr>
          <p:nvPr/>
        </p:nvGraphicFramePr>
        <p:xfrm>
          <a:off x="630936" y="1325880"/>
          <a:ext cx="7882128" cy="1792224"/>
        </p:xfrm>
        <a:graphic>
          <a:graphicData uri="http://schemas.openxmlformats.org/drawingml/2006/table">
            <a:tbl>
              <a:tblPr firstRow="1" bandRow="1">
                <a:tableStyleId>{5C22544A-7EE6-4342-B048-85BDC9FD1C3A}</a:tableStyleId>
              </a:tblPr>
              <a:tblGrid>
                <a:gridCol w="1188720"/>
                <a:gridCol w="3291840"/>
                <a:gridCol w="3401568"/>
              </a:tblGrid>
              <a:tr h="256032">
                <a:tc>
                  <a:txBody>
                    <a:bodyPr/>
                    <a:lstStyle/>
                    <a:p>
                      <a:r>
                        <a:rPr sz="1200" b="1" i="0">
                          <a:solidFill>
                            <a:srgbClr val="FFFFFF"/>
                          </a:solidFill>
                        </a:rPr>
                        <a:t>CPR §</a:t>
                      </a:r>
                    </a:p>
                  </a:txBody>
                  <a:tcPr marL="54864" marR="54864" marT="36576" marB="36576">
                    <a:solidFill>
                      <a:srgbClr val="006747"/>
                    </a:solidFill>
                  </a:tcPr>
                </a:tc>
                <a:tc>
                  <a:txBody>
                    <a:bodyPr/>
                    <a:lstStyle/>
                    <a:p>
                      <a:r>
                        <a:rPr sz="1200" b="1" i="0">
                          <a:solidFill>
                            <a:srgbClr val="FFFFFF"/>
                          </a:solidFill>
                        </a:rPr>
                        <a:t>Proposed</a:t>
                      </a:r>
                    </a:p>
                  </a:txBody>
                  <a:tcPr marL="54864" marR="54864" marT="36576" marB="36576">
                    <a:solidFill>
                      <a:srgbClr val="006747"/>
                    </a:solidFill>
                  </a:tcPr>
                </a:tc>
                <a:tc>
                  <a:txBody>
                    <a:bodyPr/>
                    <a:lstStyle/>
                    <a:p>
                      <a:r>
                        <a:rPr sz="1200" b="1" i="0">
                          <a:solidFill>
                            <a:srgbClr val="FFFFFF"/>
                          </a:solidFill>
                        </a:rPr>
                        <a:t>Ask</a:t>
                      </a:r>
                    </a:p>
                  </a:txBody>
                  <a:tcPr marL="54864" marR="54864" marT="36576" marB="36576">
                    <a:solidFill>
                      <a:srgbClr val="006747"/>
                    </a:solidFill>
                  </a:tcPr>
                </a:tc>
              </a:tr>
              <a:tr h="256032">
                <a:tc>
                  <a:txBody>
                    <a:bodyPr/>
                    <a:lstStyle/>
                    <a:p>
                      <a:r>
                        <a:rPr sz="1200" b="1" i="0">
                          <a:solidFill>
                            <a:srgbClr val="1A1A1A"/>
                          </a:solidFill>
                        </a:rPr>
                        <a:t>2.25</a:t>
                      </a:r>
                    </a:p>
                  </a:txBody>
                  <a:tcPr marL="54864" marR="54864" marT="36576" marB="36576" anchor="t">
                    <a:solidFill>
                      <a:srgbClr val="FFFFFF"/>
                    </a:solidFill>
                  </a:tcPr>
                </a:tc>
                <a:tc>
                  <a:txBody>
                    <a:bodyPr/>
                    <a:lstStyle/>
                    <a:p>
                      <a:r>
                        <a:rPr sz="1200" b="0" i="0">
                          <a:solidFill>
                            <a:srgbClr val="1A1A1A"/>
                          </a:solidFill>
                        </a:rPr>
                        <a:t>Core faculty ratio capped at 1:5</a:t>
                      </a:r>
                    </a:p>
                  </a:txBody>
                  <a:tcPr marL="54864" marR="54864" marT="36576" marB="36576" anchor="t">
                    <a:solidFill>
                      <a:srgbClr val="FFFFFF"/>
                    </a:solidFill>
                  </a:tcPr>
                </a:tc>
                <a:tc>
                  <a:txBody>
                    <a:bodyPr/>
                    <a:lstStyle/>
                    <a:p>
                      <a:r>
                        <a:rPr sz="1200" b="0" i="0">
                          <a:solidFill>
                            <a:srgbClr val="1A1A1A"/>
                          </a:solidFill>
                        </a:rPr>
                        <a:t>Retain RC authority to set the ratio; no ceiling overrides an existing stricter standard</a:t>
                      </a:r>
                    </a:p>
                  </a:txBody>
                  <a:tcPr marL="54864" marR="54864" marT="36576" marB="36576" anchor="t">
                    <a:solidFill>
                      <a:srgbClr val="FFFFFF"/>
                    </a:solidFill>
                  </a:tcPr>
                </a:tc>
              </a:tr>
              <a:tr h="256032">
                <a:tc>
                  <a:txBody>
                    <a:bodyPr/>
                    <a:lstStyle/>
                    <a:p>
                      <a:r>
                        <a:rPr sz="1200" b="1" i="0">
                          <a:solidFill>
                            <a:srgbClr val="1A1A1A"/>
                          </a:solidFill>
                        </a:rPr>
                        <a:t>2.11–2.13</a:t>
                      </a:r>
                    </a:p>
                  </a:txBody>
                  <a:tcPr marL="54864" marR="54864" marT="36576" marB="36576" anchor="t">
                    <a:solidFill>
                      <a:srgbClr val="EEF3F0"/>
                    </a:solidFill>
                  </a:tcPr>
                </a:tc>
                <a:tc>
                  <a:txBody>
                    <a:bodyPr/>
                    <a:lstStyle/>
                    <a:p>
                      <a:r>
                        <a:rPr sz="1200" b="0" i="0">
                          <a:solidFill>
                            <a:srgbClr val="1A1A1A"/>
                          </a:solidFill>
                        </a:rPr>
                        <a:t>3-year minimum replaced by mentoring; GMEC path for non-eligible PD; RC authority deleted</a:t>
                      </a:r>
                    </a:p>
                  </a:txBody>
                  <a:tcPr marL="54864" marR="54864" marT="36576" marB="36576" anchor="t">
                    <a:solidFill>
                      <a:srgbClr val="EEF3F0"/>
                    </a:solidFill>
                  </a:tcPr>
                </a:tc>
                <a:tc>
                  <a:txBody>
                    <a:bodyPr/>
                    <a:lstStyle/>
                    <a:p>
                      <a:r>
                        <a:rPr sz="1200" b="0" i="0">
                          <a:solidFill>
                            <a:srgbClr val="1A1A1A"/>
                          </a:solidFill>
                        </a:rPr>
                        <a:t>Keep the 3-year floor and specialty certification; keep RC authority and approval</a:t>
                      </a:r>
                    </a:p>
                  </a:txBody>
                  <a:tcPr marL="54864" marR="54864" marT="36576" marB="36576" anchor="t">
                    <a:solidFill>
                      <a:srgbClr val="EEF3F0"/>
                    </a:solidFill>
                  </a:tcPr>
                </a:tc>
              </a:tr>
              <a:tr h="256032">
                <a:tc>
                  <a:txBody>
                    <a:bodyPr/>
                    <a:lstStyle/>
                    <a:p>
                      <a:r>
                        <a:rPr sz="1200" b="1" i="0">
                          <a:solidFill>
                            <a:srgbClr val="1A1A1A"/>
                          </a:solidFill>
                        </a:rPr>
                        <a:t>2.22, 2.24</a:t>
                      </a:r>
                    </a:p>
                  </a:txBody>
                  <a:tcPr marL="54864" marR="54864" marT="36576" marB="36576" anchor="t">
                    <a:solidFill>
                      <a:srgbClr val="FFFFFF"/>
                    </a:solidFill>
                  </a:tcPr>
                </a:tc>
                <a:tc>
                  <a:txBody>
                    <a:bodyPr/>
                    <a:lstStyle/>
                    <a:p>
                      <a:r>
                        <a:rPr sz="1200" b="0" i="0">
                          <a:solidFill>
                            <a:srgbClr val="1A1A1A"/>
                          </a:solidFill>
                        </a:rPr>
                        <a:t>Cross-specialty supervision “flexibility”; GMEC path for faculty</a:t>
                      </a:r>
                    </a:p>
                  </a:txBody>
                  <a:tcPr marL="54864" marR="54864" marT="36576" marB="36576" anchor="t">
                    <a:solidFill>
                      <a:srgbClr val="FFFFFF"/>
                    </a:solidFill>
                  </a:tcPr>
                </a:tc>
                <a:tc>
                  <a:txBody>
                    <a:bodyPr/>
                    <a:lstStyle/>
                    <a:p>
                      <a:r>
                        <a:rPr sz="1200" b="0" i="0">
                          <a:solidFill>
                            <a:srgbClr val="1A1A1A"/>
                          </a:solidFill>
                        </a:rPr>
                        <a:t>Strike the bracket; retain RC authority over faculty qualifications</a:t>
                      </a:r>
                    </a:p>
                  </a:txBody>
                  <a:tcPr marL="54864" marR="54864" marT="36576" marB="36576" anchor="t">
                    <a:solidFill>
                      <a:srgbClr val="FFFFFF"/>
                    </a:solidFill>
                  </a:tcPr>
                </a:tc>
              </a:tr>
              <a:tr h="256032">
                <a:tc>
                  <a:txBody>
                    <a:bodyPr/>
                    <a:lstStyle/>
                    <a:p>
                      <a:r>
                        <a:rPr sz="1200" b="1" i="0">
                          <a:solidFill>
                            <a:srgbClr val="1A1A1A"/>
                          </a:solidFill>
                        </a:rPr>
                        <a:t>4.4–4.6</a:t>
                      </a:r>
                    </a:p>
                  </a:txBody>
                  <a:tcPr marL="54864" marR="54864" marT="36576" marB="36576" anchor="t">
                    <a:solidFill>
                      <a:srgbClr val="EEF3F0"/>
                    </a:solidFill>
                  </a:tcPr>
                </a:tc>
                <a:tc>
                  <a:txBody>
                    <a:bodyPr/>
                    <a:lstStyle/>
                    <a:p>
                      <a:r>
                        <a:rPr sz="1200" b="0" i="0">
                          <a:solidFill>
                            <a:srgbClr val="1A1A1A"/>
                          </a:solidFill>
                        </a:rPr>
                        <a:t>Outcome to process; RC authority deleted</a:t>
                      </a:r>
                    </a:p>
                  </a:txBody>
                  <a:tcPr marL="54864" marR="54864" marT="36576" marB="36576" anchor="t">
                    <a:solidFill>
                      <a:srgbClr val="EEF3F0"/>
                    </a:solidFill>
                  </a:tcPr>
                </a:tc>
                <a:tc>
                  <a:txBody>
                    <a:bodyPr/>
                    <a:lstStyle/>
                    <a:p>
                      <a:r>
                        <a:rPr sz="1200" b="0" i="0">
                          <a:solidFill>
                            <a:srgbClr val="1A1A1A"/>
                          </a:solidFill>
                        </a:rPr>
                        <a:t>Restore “residents must demonstrate” and RC authority</a:t>
                      </a:r>
                    </a:p>
                  </a:txBody>
                  <a:tcPr marL="54864" marR="54864" marT="36576" marB="36576" anchor="t">
                    <a:solidFill>
                      <a:srgbClr val="EEF3F0"/>
                    </a:solidFill>
                  </a:tcPr>
                </a:tc>
              </a:tr>
              <a:tr h="256032">
                <a:tc>
                  <a:txBody>
                    <a:bodyPr/>
                    <a:lstStyle/>
                    <a:p>
                      <a:r>
                        <a:rPr sz="1200" b="1" i="0">
                          <a:solidFill>
                            <a:srgbClr val="1A1A1A"/>
                          </a:solidFill>
                        </a:rPr>
                        <a:t>4.18–4.19</a:t>
                      </a:r>
                    </a:p>
                  </a:txBody>
                  <a:tcPr marL="54864" marR="54864" marT="36576" marB="36576" anchor="t">
                    <a:solidFill>
                      <a:srgbClr val="FFFFFF"/>
                    </a:solidFill>
                  </a:tcPr>
                </a:tc>
                <a:tc>
                  <a:txBody>
                    <a:bodyPr/>
                    <a:lstStyle/>
                    <a:p>
                      <a:r>
                        <a:rPr sz="1200" b="0" i="0">
                          <a:solidFill>
                            <a:srgbClr val="1A1A1A"/>
                          </a:solidFill>
                        </a:rPr>
                        <a:t>One activity per 3 years; no peer-review requirement; RC authority deleted</a:t>
                      </a:r>
                    </a:p>
                  </a:txBody>
                  <a:tcPr marL="54864" marR="54864" marT="36576" marB="36576" anchor="t">
                    <a:solidFill>
                      <a:srgbClr val="FFFFFF"/>
                    </a:solidFill>
                  </a:tcPr>
                </a:tc>
                <a:tc>
                  <a:txBody>
                    <a:bodyPr/>
                    <a:lstStyle/>
                    <a:p>
                      <a:r>
                        <a:rPr sz="1200" b="0" i="0">
                          <a:solidFill>
                            <a:srgbClr val="1A1A1A"/>
                          </a:solidFill>
                        </a:rPr>
                        <a:t>Keep EM’s three-domain standard; let RC require peer-reviewed publication</a:t>
                      </a:r>
                    </a:p>
                  </a:txBody>
                  <a:tcPr marL="54864" marR="54864" marT="36576" marB="36576" anchor="t">
                    <a:solidFill>
                      <a:srgbClr val="FFFFFF"/>
                    </a:solidFill>
                  </a:tcPr>
                </a:tc>
              </a:tr>
              <a:tr h="256032">
                <a:tc>
                  <a:txBody>
                    <a:bodyPr/>
                    <a:lstStyle/>
                    <a:p>
                      <a:r>
                        <a:rPr sz="1200" b="1" i="0">
                          <a:solidFill>
                            <a:srgbClr val="1A1A1A"/>
                          </a:solidFill>
                        </a:rPr>
                        <a:t>6.39.a bracket</a:t>
                      </a:r>
                    </a:p>
                  </a:txBody>
                  <a:tcPr marL="54864" marR="54864" marT="36576" marB="36576" anchor="t">
                    <a:solidFill>
                      <a:srgbClr val="EEF3F0"/>
                    </a:solidFill>
                  </a:tcPr>
                </a:tc>
                <a:tc>
                  <a:txBody>
                    <a:bodyPr/>
                    <a:lstStyle/>
                    <a:p>
                      <a:r>
                        <a:rPr sz="1200" b="0" i="0">
                          <a:solidFill>
                            <a:srgbClr val="1A1A1A"/>
                          </a:solidFill>
                        </a:rPr>
                        <a:t>RC authority over 6.29–6.39 deleted</a:t>
                      </a:r>
                    </a:p>
                  </a:txBody>
                  <a:tcPr marL="54864" marR="54864" marT="36576" marB="36576" anchor="t">
                    <a:solidFill>
                      <a:srgbClr val="EEF3F0"/>
                    </a:solidFill>
                  </a:tcPr>
                </a:tc>
                <a:tc>
                  <a:txBody>
                    <a:bodyPr/>
                    <a:lstStyle/>
                    <a:p>
                      <a:r>
                        <a:rPr sz="1200" b="0" i="0">
                          <a:solidFill>
                            <a:srgbClr val="1A1A1A"/>
                          </a:solidFill>
                        </a:rPr>
                        <a:t>Restore it; keep the 80-hour ceiling as a ceiling</a:t>
                      </a:r>
                    </a:p>
                  </a:txBody>
                  <a:tcPr marL="54864" marR="54864" marT="36576" marB="36576" anchor="t">
                    <a:solidFill>
                      <a:srgbClr val="EEF3F0"/>
                    </a:solidFill>
                  </a:tcPr>
                </a:tc>
              </a:tr>
            </a:tbl>
          </a:graphicData>
        </a:graphic>
      </p:graphicFrame>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2400" b="1" i="0"/>
              <a:t>What to do before October 22</a:t>
            </a:r>
          </a:p>
        </p:txBody>
      </p:sp>
      <p:pic>
        <p:nvPicPr>
          <p:cNvPr id="4" name="Picture 3" descr="image.png"/>
          <p:cNvPicPr>
            <a:picLocks noChangeAspect="1"/>
          </p:cNvPicPr>
          <p:nvPr/>
        </p:nvPicPr>
        <p:blipFill>
          <a:blip r:embed="rId2"/>
          <a:stretch>
            <a:fillRect/>
          </a:stretch>
        </p:blipFill>
        <p:spPr>
          <a:xfrm>
            <a:off x="6928623" y="4220293"/>
            <a:ext cx="2378927" cy="857779"/>
          </a:xfrm>
          <a:prstGeom prst="rect">
            <a:avLst/>
          </a:prstGeom>
        </p:spPr>
      </p:pic>
      <p:sp>
        <p:nvSpPr>
          <p:cNvPr id="5" name="Rectangle 4"/>
          <p:cNvSpPr/>
          <p:nvPr/>
        </p:nvSpPr>
        <p:spPr>
          <a:xfrm>
            <a:off x="630936" y="1371600"/>
            <a:ext cx="3840480" cy="2743200"/>
          </a:xfrm>
          <a:prstGeom prst="rect">
            <a:avLst/>
          </a:prstGeom>
          <a:solidFill>
            <a:srgbClr val="EEF3F0"/>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tIns="73152" bIns="73152"/>
          <a:lstStyle/>
          <a:p>
            <a:pPr>
              <a:spcAft>
                <a:spcPts val="600"/>
              </a:spcAft>
            </a:pPr>
            <a:r>
              <a:rPr sz="1400" b="1" i="0">
                <a:solidFill>
                  <a:srgbClr val="006747"/>
                </a:solidFill>
              </a:rPr>
              <a:t>Every faculty member and resident</a:t>
            </a:r>
          </a:p>
          <a:p>
            <a:pPr>
              <a:spcAft>
                <a:spcPts val="600"/>
              </a:spcAft>
            </a:pPr>
            <a:r>
              <a:rPr sz="1300" b="0" i="0">
                <a:solidFill>
                  <a:srgbClr val="1A1A1A"/>
                </a:solidFill>
              </a:rPr>
              <a:t>Submit an individual comment at acgme.org → Review and Comment → Common Program Requirements (Residency).</a:t>
            </a:r>
          </a:p>
          <a:p>
            <a:pPr>
              <a:spcAft>
                <a:spcPts val="600"/>
              </a:spcAft>
            </a:pPr>
            <a:r>
              <a:rPr sz="1300" b="0" i="0">
                <a:solidFill>
                  <a:srgbClr val="1A1A1A"/>
                </a:solidFill>
              </a:rPr>
              <a:t>Use the USF EM page-by-page guide (Box → Claude outputs → ACGME CPR Response Oct 2026). About 30 minutes.</a:t>
            </a:r>
          </a:p>
          <a:p>
            <a:pPr>
              <a:spcAft>
                <a:spcPts val="600"/>
              </a:spcAft>
            </a:pPr>
            <a:r>
              <a:rPr sz="1300" b="0" i="0">
                <a:solidFill>
                  <a:srgbClr val="1A1A1A"/>
                </a:solidFill>
              </a:rPr>
              <a:t>Personalize at least one comment; identical text is counted once.</a:t>
            </a:r>
          </a:p>
          <a:p>
            <a:pPr>
              <a:spcAft>
                <a:spcPts val="600"/>
              </a:spcAft>
            </a:pPr>
            <a:r>
              <a:rPr sz="1300" b="0" i="0">
                <a:solidFill>
                  <a:srgbClr val="1A1A1A"/>
                </a:solidFill>
              </a:rPr>
              <a:t>Report submissions to the department so we can track our count.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Tree>
  </p:cSld>
  <p:clrMapOvr>
    <a:masterClrMapping/>
  </p:clrMapOvr>
</p:sld>
</file>

<file path=ppt/theme/theme1.xml><?xml version="1.0" encoding="utf-8"?>
<a:theme xmlns:a="http://schemas.openxmlformats.org/drawingml/2006/main" name="Office Theme">
  <a:themeElements>
    <a:clrScheme name="USF">
      <a:dk1>
        <a:sysClr val="windowText" lastClr="000000"/>
      </a:dk1>
      <a:lt1>
        <a:sysClr val="window" lastClr="FFFFFF"/>
      </a:lt1>
      <a:dk2>
        <a:srgbClr val="455F51"/>
      </a:dk2>
      <a:lt2>
        <a:srgbClr val="E3DED1"/>
      </a:lt2>
      <a:accent1>
        <a:srgbClr val="006747"/>
      </a:accent1>
      <a:accent2>
        <a:srgbClr val="9CCB3B"/>
      </a:accent2>
      <a:accent3>
        <a:srgbClr val="006484"/>
      </a:accent3>
      <a:accent4>
        <a:srgbClr val="009374"/>
      </a:accent4>
      <a:accent5>
        <a:srgbClr val="29AFCE"/>
      </a:accent5>
      <a:accent6>
        <a:srgbClr val="CFC493"/>
      </a:accent6>
      <a:hlink>
        <a:srgbClr val="6F2687"/>
      </a:hlink>
      <a:folHlink>
        <a:srgbClr val="6F26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F Health Presentation.potx" id="{26B745A2-59B8-4AF1-9022-2BA25C0DAEF5}" vid="{637AB4FC-E404-4EC1-BD61-FE3F98ECB98B}"/>
    </a:ext>
  </a:extLst>
</a:theme>
</file>

<file path=docProps/app.xml><?xml version="1.0" encoding="utf-8"?>
<Properties xmlns="http://schemas.openxmlformats.org/officeDocument/2006/extended-properties" xmlns:vt="http://schemas.openxmlformats.org/officeDocument/2006/docPropsVTypes">
  <Template>USF Health Presentation</Template>
  <TotalTime>10</TotalTime>
  <Words>61</Words>
  <Application>Microsoft Office PowerPoint</Application>
  <PresentationFormat>On-screen Show (16:9)</PresentationFormat>
  <Paragraphs>20</Paragraphs>
  <Slides>10</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Arial</vt:lpstr>
      <vt:lpstr>Office Theme</vt:lpstr>
      <vt:lpstr>Title Goes Here</vt:lpstr>
      <vt:lpstr>Header Goes Here</vt:lpstr>
      <vt:lpstr>Simple Break Section</vt:lpstr>
      <vt:lpstr>Header Goes Here</vt:lpstr>
      <vt:lpstr>Simple Break Section</vt:lpstr>
      <vt:lpstr>Header Goes Here</vt:lpstr>
      <vt:lpstr>Simple Break Section Header</vt:lpstr>
      <vt:lpstr>Header Goes Here</vt:lpstr>
      <vt:lpstr>Header Goes Here</vt:lpstr>
      <vt:lpstr>Header goes here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Katrina Pavlinec</dc:creator>
  <cp:lastModifiedBy>Katrina Pavlinec</cp:lastModifiedBy>
  <cp:revision>2</cp:revision>
  <dcterms:created xsi:type="dcterms:W3CDTF">2025-01-10T23:54:17Z</dcterms:created>
  <dcterms:modified xsi:type="dcterms:W3CDTF">2025-01-11T00:04:28Z</dcterms:modified>
</cp:coreProperties>
</file>